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83" r:id="rId4"/>
    <p:sldId id="542" r:id="rId6"/>
    <p:sldId id="584" r:id="rId7"/>
    <p:sldId id="305" r:id="rId8"/>
    <p:sldId id="342" r:id="rId9"/>
    <p:sldId id="502" r:id="rId10"/>
    <p:sldId id="379" r:id="rId11"/>
    <p:sldId id="380" r:id="rId12"/>
    <p:sldId id="503" r:id="rId13"/>
    <p:sldId id="306" r:id="rId14"/>
    <p:sldId id="417" r:id="rId15"/>
    <p:sldId id="278" r:id="rId16"/>
    <p:sldId id="471" r:id="rId17"/>
    <p:sldId id="298" r:id="rId18"/>
    <p:sldId id="335" r:id="rId19"/>
    <p:sldId id="336" r:id="rId20"/>
    <p:sldId id="338" r:id="rId21"/>
    <p:sldId id="311" r:id="rId22"/>
    <p:sldId id="266" r:id="rId23"/>
    <p:sldId id="261" r:id="rId24"/>
    <p:sldId id="327" r:id="rId25"/>
    <p:sldId id="328" r:id="rId26"/>
    <p:sldId id="271" r:id="rId27"/>
    <p:sldId id="279" r:id="rId28"/>
    <p:sldId id="430" r:id="rId29"/>
    <p:sldId id="265" r:id="rId30"/>
    <p:sldId id="347" r:id="rId31"/>
    <p:sldId id="341" r:id="rId32"/>
    <p:sldId id="348" r:id="rId33"/>
    <p:sldId id="352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280" r:id="rId47"/>
  </p:sldIdLst>
  <p:sldSz cx="12192000" cy="6858000"/>
  <p:notesSz cx="6858000" cy="9144000"/>
  <p:custDataLst>
    <p:tags r:id="rId5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E4D20"/>
    <a:srgbClr val="0000FF"/>
    <a:srgbClr val="FFF3F3"/>
    <a:srgbClr val="FFDDDD"/>
    <a:srgbClr val="FFCCCC"/>
    <a:srgbClr val="E7E0C3"/>
    <a:srgbClr val="DBD1A5"/>
    <a:srgbClr val="D2C58E"/>
    <a:srgbClr val="FBD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6690" autoAdjust="0"/>
  </p:normalViewPr>
  <p:slideViewPr>
    <p:cSldViewPr showGuides="1">
      <p:cViewPr varScale="1">
        <p:scale>
          <a:sx n="84" d="100"/>
          <a:sy n="84" d="100"/>
        </p:scale>
        <p:origin x="252" y="90"/>
      </p:cViewPr>
      <p:guideLst>
        <p:guide orient="horz" pos="2224"/>
        <p:guide pos="37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tags" Target="tags/tag42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155E7-CC77-4CBA-ACDD-5C1EDC1DC2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1EF18-C88F-4857-80FE-CA336C4947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1EF18-C88F-4857-80FE-CA336C4947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1EF18-C88F-4857-80FE-CA336C4947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BD10DE-BAEA-4C9A-B64F-3648F5071F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1160-04A3-4D98-B201-74959FB06D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7C111-71C8-4CE7-AC05-8E58D7ABB5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166DEE-22E4-4129-BAD3-2B2050CD9EC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6697E-6A94-448B-87B6-437E24BC460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B828B3-8147-497A-B0CC-128AD74F623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53E3C-DEDF-4CAE-AF8F-507D357DC6E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36A2A6-0211-4B62-9357-E398EF0E3F9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7AF82-AAEC-4CA8-93B9-5AB332A0D78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4E8EC-90FE-4C81-A7A3-E15025FB2F0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78CAD0-AC54-434E-8FDD-BDBA3F700CB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6A503D-A68D-4042-91E3-06178BA2D2E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FC1E60-A269-4EE0-964F-DD1729F3E8A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9B35A7-50E4-4ED7-826A-7349D342375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9671D-39B4-4FC7-A9FF-CA47FCC5EF9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E3A595-5364-4F68-B2E6-E37941AE6FB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FE3E3-57FB-49BA-AEBE-1E660D04F40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358D2-2D31-44B2-9E78-51CFCD740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311EE-DDE8-47D2-99E4-CCAD9C851F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82A0CE-CBF0-4B21-8A6E-11A227C19F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94735-D319-41B6-B86B-E91B5DF97DE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BE6CDC-F757-428F-A22E-0F01BBBDF8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0D27FDEF-0AFA-458F-AA02-A5BACE6CB3F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CF42691C-1AA0-48B2-8EF2-A5733DA3E603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1.xml"/><Relationship Id="rId19" Type="http://schemas.openxmlformats.org/officeDocument/2006/relationships/slideLayout" Target="../slideLayouts/slideLayout7.xml"/><Relationship Id="rId18" Type="http://schemas.openxmlformats.org/officeDocument/2006/relationships/themeOverride" Target="../theme/themeOverride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7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tags" Target="../tags/tag34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15.png"/><Relationship Id="rId2" Type="http://schemas.openxmlformats.org/officeDocument/2006/relationships/tags" Target="../tags/tag36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7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6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1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8.xml"/><Relationship Id="rId5" Type="http://schemas.openxmlformats.org/officeDocument/2006/relationships/image" Target="../media/image16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23.pn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tags" Target="../tags/tag37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11.xml"/><Relationship Id="rId7" Type="http://schemas.openxmlformats.org/officeDocument/2006/relationships/image" Target="../media/image25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24.png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3.xml"/><Relationship Id="rId4" Type="http://schemas.openxmlformats.org/officeDocument/2006/relationships/image" Target="../media/image34.png"/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jpeg"/><Relationship Id="rId2" Type="http://schemas.openxmlformats.org/officeDocument/2006/relationships/image" Target="../media/image13.jpeg"/><Relationship Id="rId1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hyperlink" Target="http://image.cn.yahoo.com/searchdtl_v3.html?p=%B5%E7%D3%B0%D4%BA&amp;b=4&amp;sf=&amp;sel=7" TargetMode="Externa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jpeg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9.xml"/><Relationship Id="rId5" Type="http://schemas.openxmlformats.org/officeDocument/2006/relationships/image" Target="../media/image16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23.png"/><Relationship Id="rId1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0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tags" Target="../tags/tag33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84" name="Group 76"/>
          <p:cNvGraphicFramePr>
            <a:graphicFrameLocks noGrp="1"/>
          </p:cNvGraphicFramePr>
          <p:nvPr/>
        </p:nvGraphicFramePr>
        <p:xfrm>
          <a:off x="6455822" y="701633"/>
          <a:ext cx="5530850" cy="656907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37765"/>
                <a:gridCol w="3093085"/>
              </a:tblGrid>
              <a:tr h="679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形容词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副词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最高级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comfortable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769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comfortably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9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53721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bad/badly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733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cheap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cheaply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carefully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fresh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graphicFrame>
        <p:nvGraphicFramePr>
          <p:cNvPr id="4" name="Group 7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07447" y="620353"/>
          <a:ext cx="5530850" cy="583565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37765"/>
                <a:gridCol w="3093085"/>
              </a:tblGrid>
              <a:tr h="679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形容词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副词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最高级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popular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9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733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food/well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expensive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76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boring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quickly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040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interesting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922334" y="-22412"/>
            <a:ext cx="11406508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the superlative forms of adjectives and adverbs.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144011" y="1340378"/>
            <a:ext cx="25558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</a:rPr>
              <a:t> big</a:t>
            </a:r>
            <a:r>
              <a:rPr lang="en-US" altLang="zh-CN" dirty="0">
                <a:solidFill>
                  <a:srgbClr val="FF0000"/>
                </a:solidFill>
              </a:rPr>
              <a:t>gest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09875" y="1923415"/>
            <a:ext cx="31286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popular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16401" y="2637048"/>
            <a:ext cx="25558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</a:rPr>
              <a:t>short</a:t>
            </a:r>
            <a:r>
              <a:rPr lang="en-US" altLang="zh-CN" dirty="0">
                <a:solidFill>
                  <a:srgbClr val="FF0000"/>
                </a:solidFill>
              </a:rPr>
              <a:t>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16401" y="3284748"/>
            <a:ext cx="25558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best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870835" y="3932555"/>
            <a:ext cx="30670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   </a:t>
            </a: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expensive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934970" y="4509135"/>
            <a:ext cx="27647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   </a:t>
            </a: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boring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00375" y="5229225"/>
            <a:ext cx="28454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quickly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28290" y="5876925"/>
            <a:ext cx="33375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 most</a:t>
            </a:r>
            <a:r>
              <a:rPr lang="en-US" altLang="zh-CN" sz="2800" dirty="0">
                <a:solidFill>
                  <a:srgbClr val="0000FF"/>
                </a:solidFill>
              </a:rPr>
              <a:t> interesting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121775" y="1975485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comfortably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065895" y="1391920"/>
            <a:ext cx="28733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comfortable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976360" y="2695575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close</a:t>
            </a:r>
            <a:r>
              <a:rPr lang="en-US" altLang="zh-CN" sz="2800" dirty="0">
                <a:solidFill>
                  <a:srgbClr val="FF0000"/>
                </a:solidFill>
              </a:rPr>
              <a:t>st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929370" y="3331845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worst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976360" y="3932555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cheap</a:t>
            </a:r>
            <a:r>
              <a:rPr lang="en-US" altLang="zh-CN" sz="2800" dirty="0">
                <a:solidFill>
                  <a:srgbClr val="FF0000"/>
                </a:solidFill>
              </a:rPr>
              <a:t>est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976360" y="4688205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cheaply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976360" y="5300980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most</a:t>
            </a:r>
            <a:r>
              <a:rPr lang="en-US" altLang="zh-CN" sz="2800" dirty="0">
                <a:solidFill>
                  <a:srgbClr val="0000FF"/>
                </a:solidFill>
              </a:rPr>
              <a:t> carefully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929370" y="5876925"/>
            <a:ext cx="3057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FF"/>
                </a:solidFill>
              </a:rPr>
              <a:t>fresh</a:t>
            </a:r>
            <a:r>
              <a:rPr lang="en-US" altLang="zh-CN" sz="2800" dirty="0">
                <a:solidFill>
                  <a:srgbClr val="FF0000"/>
                </a:solidFill>
              </a:rPr>
              <a:t>est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5" grpId="0" autoUpdateAnimBg="0"/>
      <p:bldP spid="6" grpId="0" autoUpdateAnimBg="0"/>
      <p:bldP spid="7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451485" y="1691005"/>
            <a:ext cx="11577955" cy="197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Do you like </a:t>
            </a:r>
            <a:r>
              <a:rPr lang="en-US" altLang="zh-CN" dirty="0">
                <a:solidFill>
                  <a:srgbClr val="FF0000"/>
                </a:solidFill>
              </a:rPr>
              <a:t>watching movies</a:t>
            </a:r>
            <a:r>
              <a:rPr lang="en-US" altLang="zh-CN" dirty="0"/>
              <a:t>? 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Where do you </a:t>
            </a:r>
            <a:r>
              <a:rPr lang="en-US" altLang="zh-CN" dirty="0">
                <a:solidFill>
                  <a:srgbClr val="FF0000"/>
                </a:solidFill>
              </a:rPr>
              <a:t>watch movies</a:t>
            </a:r>
            <a:r>
              <a:rPr lang="en-US" altLang="zh-CN" dirty="0"/>
              <a:t>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What kinds of qualities</a:t>
            </a:r>
            <a:r>
              <a:rPr lang="en-US" altLang="zh-CN" sz="2800" dirty="0"/>
              <a:t>(</a:t>
            </a:r>
            <a:r>
              <a:rPr lang="zh-CN" altLang="zh-CN" sz="2800" dirty="0"/>
              <a:t>品质</a:t>
            </a:r>
            <a:r>
              <a:rPr lang="en-US" altLang="zh-CN" sz="2800" dirty="0"/>
              <a:t>) </a:t>
            </a:r>
            <a:r>
              <a:rPr lang="en-US" altLang="zh-CN" dirty="0"/>
              <a:t>are important in a </a:t>
            </a:r>
            <a:r>
              <a:rPr lang="en-US" altLang="zh-CN" dirty="0">
                <a:solidFill>
                  <a:srgbClr val="FF0000"/>
                </a:solidFill>
              </a:rPr>
              <a:t>movie theater</a:t>
            </a:r>
            <a:r>
              <a:rPr lang="en-US" altLang="zh-CN" dirty="0"/>
              <a:t>?</a:t>
            </a:r>
            <a:endParaRPr lang="en-US" altLang="zh-CN" i="1" dirty="0"/>
          </a:p>
        </p:txBody>
      </p:sp>
      <p:pic>
        <p:nvPicPr>
          <p:cNvPr id="51221" name="Picture 13" descr="big screens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540" y="3933190"/>
            <a:ext cx="5044440" cy="238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208463" y="501015"/>
            <a:ext cx="36290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share!</a:t>
            </a:r>
            <a:endParaRPr lang="en-US" altLang="zh-CN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5952490" y="2420620"/>
            <a:ext cx="6014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</a:rPr>
              <a:t>In a movie </a:t>
            </a:r>
            <a:r>
              <a:rPr lang="en-US" altLang="zh-CN" u="sng" dirty="0">
                <a:solidFill>
                  <a:srgbClr val="00B050"/>
                </a:solidFill>
              </a:rPr>
              <a:t>theater</a:t>
            </a:r>
            <a:r>
              <a:rPr lang="en-US" altLang="zh-CN" dirty="0">
                <a:solidFill>
                  <a:srgbClr val="00B050"/>
                </a:solidFill>
              </a:rPr>
              <a:t>/cinema.</a:t>
            </a:r>
            <a:endParaRPr lang="en-US" altLang="zh-CN" b="0" dirty="0">
              <a:solidFill>
                <a:srgbClr val="00B050"/>
              </a:solidFill>
            </a:endParaRP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7824470" y="2852420"/>
            <a:ext cx="23958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戏院</a:t>
            </a:r>
            <a:r>
              <a:rPr lang="en-US" altLang="zh-CN" sz="2400" dirty="0">
                <a:solidFill>
                  <a:schemeClr val="tx1"/>
                </a:solidFill>
              </a:rPr>
              <a:t>;</a:t>
            </a:r>
            <a:r>
              <a:rPr lang="zh-CN" altLang="en-US" sz="2400" dirty="0">
                <a:solidFill>
                  <a:schemeClr val="tx1"/>
                </a:solidFill>
              </a:rPr>
              <a:t>剧场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bldLvl="0" autoUpdateAnimBg="0"/>
      <p:bldP spid="2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" b="23741"/>
          <a:stretch>
            <a:fillRect/>
          </a:stretch>
        </p:blipFill>
        <p:spPr bwMode="auto">
          <a:xfrm>
            <a:off x="6815455" y="3789045"/>
            <a:ext cx="2935605" cy="22021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t="1849" r="7874" b="6856"/>
          <a:stretch>
            <a:fillRect/>
          </a:stretch>
        </p:blipFill>
        <p:spPr bwMode="auto">
          <a:xfrm>
            <a:off x="4728210" y="966470"/>
            <a:ext cx="3214370" cy="252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14" descr="comfortable se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r="5486" b="14722"/>
          <a:stretch>
            <a:fillRect/>
          </a:stretch>
        </p:blipFill>
        <p:spPr bwMode="auto">
          <a:xfrm>
            <a:off x="8184515" y="1123315"/>
            <a:ext cx="3477895" cy="22085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微信图片_20231016234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810" y="3856355"/>
            <a:ext cx="3099435" cy="2134870"/>
          </a:xfrm>
          <a:prstGeom prst="rect">
            <a:avLst/>
          </a:prstGeom>
        </p:spPr>
      </p:pic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10272699" y="5517131"/>
            <a:ext cx="1377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￥</a:t>
            </a:r>
            <a:r>
              <a:rPr lang="en-US" altLang="zh-CN" sz="2800" dirty="0"/>
              <a:t>25</a:t>
            </a:r>
            <a:endParaRPr lang="en-US" altLang="zh-CN" sz="2800" dirty="0"/>
          </a:p>
        </p:txBody>
      </p:sp>
      <p:pic>
        <p:nvPicPr>
          <p:cNvPr id="13330" name="Picture 18" descr="timg?image&amp;quality=80&amp;size=b9999_10000&amp;sec=1562740347529&amp;di=11f4ac7531325b72630965d14a40d183&amp;imgtype=0&amp;src=http%3A%2F%2Fp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2748" b="34537"/>
          <a:stretch>
            <a:fillRect/>
          </a:stretch>
        </p:blipFill>
        <p:spPr bwMode="auto">
          <a:xfrm>
            <a:off x="9679305" y="3789045"/>
            <a:ext cx="2335530" cy="17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324533" y="3332480"/>
            <a:ext cx="32181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u="sng" dirty="0">
                <a:solidFill>
                  <a:srgbClr val="00B050"/>
                </a:solidFill>
              </a:rPr>
              <a:t>comfortable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u="sng" dirty="0">
                <a:solidFill>
                  <a:srgbClr val="00B050"/>
                </a:solidFill>
              </a:rPr>
              <a:t>seat</a:t>
            </a:r>
            <a:r>
              <a:rPr lang="en-US" altLang="zh-CN" dirty="0">
                <a:solidFill>
                  <a:srgbClr val="00B050"/>
                </a:solidFill>
              </a:rPr>
              <a:t>s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5376014" y="3283084"/>
            <a:ext cx="20425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</a:rPr>
              <a:t>best sound</a:t>
            </a:r>
            <a:endParaRPr lang="en-US" altLang="zh-CN" b="0" dirty="0">
              <a:solidFill>
                <a:srgbClr val="00B050"/>
              </a:solidFill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7605450" y="5806405"/>
            <a:ext cx="41338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B050"/>
                </a:solidFill>
              </a:rPr>
              <a:t>People can buy </a:t>
            </a:r>
            <a:r>
              <a:rPr lang="en-US" altLang="zh-CN" u="sng" dirty="0" smtClean="0">
                <a:solidFill>
                  <a:srgbClr val="00B050"/>
                </a:solidFill>
              </a:rPr>
              <a:t>ticket</a:t>
            </a:r>
            <a:r>
              <a:rPr lang="en-US" altLang="zh-CN" dirty="0" smtClean="0">
                <a:solidFill>
                  <a:srgbClr val="00B050"/>
                </a:solidFill>
              </a:rPr>
              <a:t>s 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quickly/</a:t>
            </a:r>
            <a:r>
              <a:rPr lang="en-US" altLang="zh-CN" u="sng" dirty="0" smtClean="0">
                <a:solidFill>
                  <a:srgbClr val="00B050"/>
                </a:solidFill>
              </a:rPr>
              <a:t>cheaply</a:t>
            </a:r>
            <a:r>
              <a:rPr lang="en-US" altLang="zh-CN" dirty="0" smtClean="0">
                <a:solidFill>
                  <a:srgbClr val="00B050"/>
                </a:solidFill>
              </a:rPr>
              <a:t>.</a:t>
            </a:r>
            <a:endParaRPr lang="en-US" altLang="zh-CN" b="0" dirty="0" smtClean="0">
              <a:solidFill>
                <a:srgbClr val="00B050"/>
              </a:solidFill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1344022" y="3284185"/>
            <a:ext cx="208280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</a:rPr>
              <a:t>big </a:t>
            </a:r>
            <a:r>
              <a:rPr lang="en-US" altLang="zh-CN" u="sng" dirty="0">
                <a:solidFill>
                  <a:srgbClr val="00B050"/>
                </a:solidFill>
              </a:rPr>
              <a:t>screen</a:t>
            </a:r>
            <a:r>
              <a:rPr lang="en-US" altLang="zh-CN" dirty="0">
                <a:solidFill>
                  <a:srgbClr val="00B050"/>
                </a:solidFill>
              </a:rPr>
              <a:t>s</a:t>
            </a:r>
            <a:endParaRPr lang="en-US" altLang="zh-CN" b="0" dirty="0">
              <a:solidFill>
                <a:srgbClr val="00B050"/>
              </a:solidFill>
            </a:endParaRPr>
          </a:p>
        </p:txBody>
      </p:sp>
      <p:pic>
        <p:nvPicPr>
          <p:cNvPr id="81928" name="Picture 13" descr="big screens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" y="1050925"/>
            <a:ext cx="3673475" cy="2352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336476" y="5950069"/>
            <a:ext cx="26574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u="sng" dirty="0">
                <a:solidFill>
                  <a:srgbClr val="00B050"/>
                </a:solidFill>
                <a:cs typeface="Times New Roman" panose="02020603050405020304" pitchFamily="18" charset="0"/>
              </a:rPr>
              <a:t>close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 to home</a:t>
            </a:r>
            <a:endParaRPr lang="en-US" altLang="zh-CN" b="0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215005" y="5967095"/>
            <a:ext cx="3829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new/popular movies</a:t>
            </a:r>
            <a:endParaRPr lang="en-US" altLang="zh-CN" b="0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pic>
        <p:nvPicPr>
          <p:cNvPr id="82947" name="Picture 3" descr="bhjbj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" y="3907790"/>
            <a:ext cx="3281045" cy="215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1285" y="477520"/>
            <a:ext cx="76295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dirty="0">
                <a:solidFill>
                  <a:srgbClr val="00B050"/>
                </a:solidFill>
                <a:sym typeface="+mn-ea"/>
              </a:rPr>
              <a:t>A</a:t>
            </a:r>
            <a:r>
              <a:rPr lang="en-US" altLang="zh-CN" dirty="0">
                <a:solidFill>
                  <a:srgbClr val="00B050"/>
                </a:solidFill>
                <a:sym typeface="+mn-ea"/>
              </a:rPr>
              <a:t> good movie theater should have/be...</a:t>
            </a:r>
            <a:endParaRPr lang="en-US" altLang="zh-CN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1585" y="-26670"/>
            <a:ext cx="7957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>
                <a:solidFill>
                  <a:srgbClr val="FF0000"/>
                </a:solidFill>
                <a:sym typeface="+mn-ea"/>
              </a:rPr>
              <a:t>What’s the best movie theater to </a:t>
            </a:r>
            <a:r>
              <a:rPr lang="en-US" altLang="zh-CN" sz="3600" dirty="0" smtClean="0">
                <a:solidFill>
                  <a:srgbClr val="FF0000"/>
                </a:solidFill>
                <a:sym typeface="+mn-ea"/>
              </a:rPr>
              <a:t>go to?</a:t>
            </a:r>
            <a:endParaRPr lang="en-US" altLang="zh-CN" sz="3600" dirty="0" smtClean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utoUpdateAnimBg="0"/>
      <p:bldP spid="11271" grpId="0" bldLvl="0" autoUpdateAnimBg="0"/>
      <p:bldP spid="11272" grpId="0" bldLvl="0" autoUpdateAnimBg="0"/>
      <p:bldP spid="11273" grpId="0" bldLvl="0" animBg="1" autoUpdateAnimBg="0"/>
      <p:bldP spid="12295" grpId="0" bldLvl="0" autoUpdateAnimBg="0"/>
      <p:bldP spid="4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23570" y="404495"/>
            <a:ext cx="11514455" cy="151193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movie theater to go to? Write the things in the box under “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or “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Important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0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For me, </a:t>
            </a:r>
            <a:r>
              <a:rPr lang="en-US" altLang="zh-CN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sound and new movies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important  in a movie theater.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425" name="Group 4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8435" y="2426970"/>
          <a:ext cx="11873230" cy="3675380"/>
        </p:xfrm>
        <a:graphic>
          <a:graphicData uri="http://schemas.openxmlformats.org/drawingml/2006/table">
            <a:tbl>
              <a:tblPr/>
              <a:tblGrid>
                <a:gridCol w="5936615"/>
                <a:gridCol w="5936615"/>
              </a:tblGrid>
              <a:tr h="169926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comfortable seats          big screens                </a:t>
                      </a:r>
                      <a:r>
                        <a:rPr lang="en-US" altLang="zh-CN" sz="3200" b="1" u="sng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sym typeface="+mn-ea"/>
                        </a:rPr>
                        <a:t>buy tickets</a:t>
                      </a: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cheap</a:t>
                      </a: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best sound                      new movies               </a:t>
                      </a: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popular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close to home            buy tickets quickly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6273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Important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Not Important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87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88595"/>
            <a:ext cx="726440" cy="72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12725" y="1197610"/>
            <a:ext cx="11925300" cy="43561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want to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best movie theater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should think about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quality(品质)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price(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价格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service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服务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distance(距离)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endParaRPr kumimoji="0" lang="zh-CN" altLang="en-US" sz="2800" b="1" i="0" u="none" strike="noStrike" cap="none" normalizeH="0" baseline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None/>
            </a:pPr>
            <a:r>
              <a:rPr kumimoji="0" lang="en-US" altLang="zh-CN" sz="2800" b="1" i="0" u="none" strike="noStrike" cap="none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 the same way, when we</a:t>
            </a:r>
            <a:r>
              <a:rPr kumimoji="0" lang="en-US" altLang="zh-CN" sz="2800" b="1" i="0" u="none" strike="noStrike" cap="none" normalizeH="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800" b="1" i="0" u="sng" strike="noStrike" cap="none" normalizeH="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choose</a:t>
            </a:r>
            <a:r>
              <a:rPr kumimoji="0" lang="en-US" altLang="zh-CN" sz="2800" b="1" i="0" u="none" strike="noStrike" cap="none" normalizeH="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 best store </a:t>
            </a:r>
            <a:r>
              <a:rPr kumimoji="0" lang="en-US" altLang="zh-CN" sz="2800" b="1" i="0" u="none" strike="noStrike" cap="none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or</a:t>
            </a:r>
            <a:r>
              <a:rPr kumimoji="0" lang="en-US" altLang="zh-CN" sz="2800" b="1" i="0" u="none" strike="noStrike" cap="none" normalizeH="0" baseline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 best restaurant</a:t>
            </a:r>
            <a:r>
              <a:rPr kumimoji="0" lang="en-US" altLang="zh-CN" sz="2800" b="1" i="0" u="none" strike="noStrike" cap="none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we can also compare(</a:t>
            </a:r>
            <a:r>
              <a:rPr kumimoji="0" lang="zh-CN" altLang="en-US" sz="2800" b="1" i="0" u="none" strike="noStrike" cap="none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对比</a:t>
            </a:r>
            <a:r>
              <a:rPr kumimoji="0" lang="en-US" altLang="zh-CN" sz="2800" b="1" i="0" u="none" strike="noStrike" cap="none" normalizeH="0" baseline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)these.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754880" y="117475"/>
            <a:ext cx="2860675" cy="12471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Summary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0980" y="1804035"/>
            <a:ext cx="892302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comfortable seats, big screens, best sound,  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new and popular movies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buy tickets cheaply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buy tickets quickly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 close to home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167005" y="551815"/>
            <a:ext cx="1216152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statements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叙述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movie theaters.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484" name="Group 7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64977" y="2055453"/>
          <a:ext cx="10099575" cy="456753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923111"/>
                <a:gridCol w="4176464"/>
              </a:tblGrid>
              <a:tr h="6797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Qualities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Movie theaters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the biggest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9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It’s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popular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near here.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733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’s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closest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home.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l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kumimoji="0" lang="en-US" altLang="zh-CN" sz="3200" b="1" u="none" strike="noStrike" cap="none" normalizeH="0" baseline="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</a:rPr>
                        <a:t>Town Cinema</a:t>
                      </a:r>
                      <a:endParaRPr kumimoji="0" lang="en-US" altLang="zh-CN" sz="3200" b="1" i="0" u="none" strike="noStrike" cap="none" normalizeH="0" baseline="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the shortest waiting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the best </a:t>
                      </a: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sound</a:t>
                      </a: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660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the most comfortable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seat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827136" y="2777935"/>
            <a:ext cx="31321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</a:rPr>
              <a:t>Movie World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827136" y="3416193"/>
            <a:ext cx="25558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Screen City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7827135" y="4751768"/>
            <a:ext cx="3132137" cy="5794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CC00FF"/>
                </a:solidFill>
              </a:rPr>
              <a:t>Town Cinema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7827134" y="5403304"/>
            <a:ext cx="3132137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Screen City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827134" y="6031420"/>
            <a:ext cx="3132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</a:rPr>
              <a:t>Movie World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7485" name="Text Box 12"/>
          <p:cNvSpPr txBox="1">
            <a:spLocks noChangeArrowheads="1"/>
          </p:cNvSpPr>
          <p:nvPr/>
        </p:nvSpPr>
        <p:spPr bwMode="auto">
          <a:xfrm>
            <a:off x="2135560" y="1256910"/>
            <a:ext cx="7740650" cy="583565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CC00FF"/>
                </a:solidFill>
              </a:rPr>
              <a:t>Town </a:t>
            </a:r>
            <a:r>
              <a:rPr lang="en-US" altLang="zh-CN" dirty="0">
                <a:solidFill>
                  <a:srgbClr val="CC00FF"/>
                </a:solidFill>
              </a:rPr>
              <a:t>Cinema   </a:t>
            </a:r>
            <a:r>
              <a:rPr lang="en-US" altLang="zh-CN" dirty="0">
                <a:solidFill>
                  <a:srgbClr val="FF0000"/>
                </a:solidFill>
              </a:rPr>
              <a:t>Screen City   </a:t>
            </a:r>
            <a:r>
              <a:rPr lang="en-US" altLang="zh-CN" dirty="0">
                <a:solidFill>
                  <a:srgbClr val="0070C0"/>
                </a:solidFill>
              </a:rPr>
              <a:t>Movie World   </a:t>
            </a:r>
            <a:endParaRPr lang="en-US" altLang="zh-CN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390"/>
            <a:ext cx="855345" cy="855345"/>
          </a:xfrm>
          <a:prstGeom prst="rect">
            <a:avLst/>
          </a:prstGeom>
        </p:spPr>
      </p:pic>
      <p:pic>
        <p:nvPicPr>
          <p:cNvPr id="3" name="Section A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02" y="926471"/>
            <a:ext cx="914137" cy="9141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65028" y="-1270"/>
            <a:ext cx="271589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listen!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0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ChangeArrowheads="1"/>
          </p:cNvSpPr>
          <p:nvPr/>
        </p:nvSpPr>
        <p:spPr bwMode="auto">
          <a:xfrm>
            <a:off x="438736" y="514739"/>
            <a:ext cx="76596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again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468624" y="1094177"/>
            <a:ext cx="11305256" cy="540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Conversation 1</a:t>
            </a:r>
            <a:endParaRPr lang="en-US" altLang="zh-CN" sz="32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Jack: </a:t>
            </a:r>
            <a:r>
              <a:rPr lang="en-US" altLang="zh-CN" sz="3200" dirty="0"/>
              <a:t>Hi, Anna. Do you want </a:t>
            </a:r>
            <a:r>
              <a:rPr lang="en-US" altLang="zh-CN" sz="3200" dirty="0" smtClean="0"/>
              <a:t>to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go to the movies</a:t>
            </a:r>
            <a:r>
              <a:rPr lang="en-US" altLang="zh-CN" sz="3200" dirty="0" smtClean="0"/>
              <a:t>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Anna:</a:t>
            </a:r>
            <a:r>
              <a:rPr lang="en-US" altLang="zh-CN" sz="3200" dirty="0"/>
              <a:t> Hi, Jack. Yes, let’s </a:t>
            </a:r>
            <a:r>
              <a:rPr lang="en-US" altLang="zh-CN" sz="3200" dirty="0">
                <a:solidFill>
                  <a:srgbClr val="FF0000"/>
                </a:solidFill>
              </a:rPr>
              <a:t>see a movie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Jack: </a:t>
            </a:r>
            <a:r>
              <a:rPr lang="en-US" altLang="zh-CN" sz="3200" dirty="0">
                <a:solidFill>
                  <a:srgbClr val="FF0000"/>
                </a:solidFill>
              </a:rPr>
              <a:t>What’s the best movie theater </a:t>
            </a:r>
            <a:r>
              <a:rPr lang="en-US" altLang="zh-CN" sz="3200" dirty="0">
                <a:solidFill>
                  <a:schemeClr val="tx1"/>
                </a:solidFill>
              </a:rPr>
              <a:t>to </a:t>
            </a:r>
            <a:r>
              <a:rPr lang="en-US" altLang="zh-CN" sz="3200" dirty="0" smtClean="0">
                <a:solidFill>
                  <a:schemeClr val="tx1"/>
                </a:solidFill>
              </a:rPr>
              <a:t>go to</a:t>
            </a:r>
            <a:r>
              <a:rPr lang="en-US" altLang="zh-CN" sz="3200" dirty="0" smtClean="0">
                <a:solidFill>
                  <a:srgbClr val="FF0000"/>
                </a:solidFill>
              </a:rPr>
              <a:t>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Anna: </a:t>
            </a:r>
            <a:r>
              <a:rPr lang="en-US" altLang="zh-CN" sz="3200" dirty="0">
                <a:solidFill>
                  <a:srgbClr val="00B050"/>
                </a:solidFill>
              </a:rPr>
              <a:t>Town Cinema.</a:t>
            </a:r>
            <a:r>
              <a:rPr lang="en-US" altLang="zh-CN" sz="3200" dirty="0"/>
              <a:t> It</a:t>
            </a:r>
            <a:r>
              <a:rPr lang="en-US" altLang="zh-CN" sz="3200" dirty="0">
                <a:solidFill>
                  <a:schemeClr val="tx1"/>
                </a:solidFill>
              </a:rPr>
              <a:t>’s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closest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to </a:t>
            </a:r>
            <a:r>
              <a:rPr lang="en-US" altLang="zh-CN" sz="3200" dirty="0"/>
              <a:t>home.</a:t>
            </a:r>
            <a:endParaRPr lang="en-US" altLang="zh-CN" sz="3200" dirty="0"/>
          </a:p>
          <a:p>
            <a:pPr marL="1073150" indent="-1073150"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Jack: </a:t>
            </a:r>
            <a:r>
              <a:rPr lang="en-US" altLang="zh-CN" sz="3200" dirty="0"/>
              <a:t>Yes, but </a:t>
            </a:r>
            <a:r>
              <a:rPr lang="en-US" altLang="zh-CN" sz="3200" dirty="0">
                <a:solidFill>
                  <a:srgbClr val="FF0000"/>
                </a:solidFill>
              </a:rPr>
              <a:t>what about the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long waiting</a:t>
            </a:r>
            <a:r>
              <a:rPr lang="en-US" altLang="zh-CN" sz="3200" dirty="0" smtClean="0">
                <a:solidFill>
                  <a:srgbClr val="FF0000"/>
                </a:solidFill>
              </a:rPr>
              <a:t> time </a:t>
            </a:r>
            <a:r>
              <a:rPr lang="en-US" altLang="zh-CN" sz="3200" dirty="0">
                <a:solidFill>
                  <a:srgbClr val="FF0000"/>
                </a:solidFill>
              </a:rPr>
              <a:t>to get movie tickets?</a:t>
            </a:r>
            <a:endParaRPr lang="en-US" altLang="zh-CN" sz="3200" dirty="0"/>
          </a:p>
          <a:p>
            <a:pPr marL="1252855" indent="-1252855"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Anna: </a:t>
            </a:r>
            <a:r>
              <a:rPr lang="en-US" altLang="zh-CN" sz="3200" dirty="0"/>
              <a:t>Don’t worry. </a:t>
            </a:r>
            <a:r>
              <a:rPr lang="en-US" altLang="zh-CN" sz="3200" dirty="0">
                <a:solidFill>
                  <a:srgbClr val="FF0000"/>
                </a:solidFill>
              </a:rPr>
              <a:t>There are a lot of people working there. </a:t>
            </a:r>
            <a:r>
              <a:rPr lang="en-US" altLang="zh-CN" sz="3200" dirty="0"/>
              <a:t>You can buy tickets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quickly</a:t>
            </a:r>
            <a:r>
              <a:rPr lang="en-US" altLang="zh-CN" sz="3200" dirty="0">
                <a:solidFill>
                  <a:srgbClr val="FF0000"/>
                </a:solidFill>
              </a:rPr>
              <a:t> at</a:t>
            </a:r>
            <a:r>
              <a:rPr lang="en-US" altLang="zh-CN" sz="3200" dirty="0"/>
              <a:t> Town Cinema.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623392" y="548680"/>
            <a:ext cx="11305256" cy="5406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Conversation 2</a:t>
            </a:r>
            <a:endParaRPr lang="en-US" altLang="zh-CN" sz="32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Ken: </a:t>
            </a:r>
            <a:r>
              <a:rPr lang="en-US" altLang="zh-CN" sz="3200" dirty="0"/>
              <a:t>Hi, Julie. 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Julie:</a:t>
            </a:r>
            <a:r>
              <a:rPr lang="en-US" altLang="zh-CN" sz="3200" dirty="0"/>
              <a:t> Hi, Ken. How are you?</a:t>
            </a:r>
            <a:endParaRPr lang="en-US" altLang="zh-CN" sz="3200" dirty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Ken: </a:t>
            </a:r>
            <a:r>
              <a:rPr lang="en-US" altLang="zh-CN" sz="3200" dirty="0"/>
              <a:t>Good, thanks. Do you want to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watch a movie</a:t>
            </a:r>
            <a:r>
              <a:rPr lang="en-US" altLang="zh-CN" sz="3200" dirty="0" smtClean="0"/>
              <a:t>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Julie:</a:t>
            </a:r>
            <a:r>
              <a:rPr lang="en-US" altLang="zh-CN" sz="3200" dirty="0"/>
              <a:t> Sure.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Ken: </a:t>
            </a:r>
            <a:r>
              <a:rPr lang="en-US" altLang="zh-CN" sz="3200" dirty="0"/>
              <a:t>Is there a good movie theater 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near here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 marL="1073150" indent="-1073150"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Julie:</a:t>
            </a:r>
            <a:r>
              <a:rPr lang="en-US" altLang="zh-CN" sz="3200" dirty="0"/>
              <a:t> Yes, </a:t>
            </a:r>
            <a:r>
              <a:rPr lang="en-US" altLang="zh-CN" sz="3200" dirty="0">
                <a:solidFill>
                  <a:srgbClr val="00B050"/>
                </a:solidFill>
              </a:rPr>
              <a:t>Screen City</a:t>
            </a:r>
            <a:r>
              <a:rPr lang="en-US" altLang="zh-CN" sz="3200" dirty="0"/>
              <a:t>. It’s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popular</a:t>
            </a: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/>
              <a:t>one near here and it has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best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sound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Ken: </a:t>
            </a:r>
            <a:r>
              <a:rPr lang="en-US" altLang="zh-CN" sz="3200" dirty="0"/>
              <a:t>Sounds good. Let’s go.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623392" y="1082560"/>
            <a:ext cx="11017224" cy="4815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Conversation 3</a:t>
            </a:r>
            <a:endParaRPr lang="en-US" altLang="zh-CN" sz="32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Barry: </a:t>
            </a:r>
            <a:r>
              <a:rPr lang="en-US" altLang="zh-CN" sz="3200" dirty="0"/>
              <a:t>Hi, Jill. Do you want to 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see a movie</a:t>
            </a:r>
            <a:r>
              <a:rPr lang="en-US" altLang="zh-CN" sz="3200" dirty="0" smtClean="0"/>
              <a:t>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Jill:</a:t>
            </a:r>
            <a:r>
              <a:rPr lang="en-US" altLang="zh-CN" sz="3200" dirty="0"/>
              <a:t> Hi, Barry. Yes, a great idea.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Barry: </a:t>
            </a:r>
            <a:r>
              <a:rPr lang="en-US" altLang="zh-CN" sz="3200" dirty="0"/>
              <a:t>Do you know a good movie theater?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Jill:</a:t>
            </a:r>
            <a:r>
              <a:rPr lang="en-US" altLang="zh-CN" sz="3200" dirty="0"/>
              <a:t> Yes, there’s one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not far from</a:t>
            </a:r>
            <a:r>
              <a:rPr lang="en-US" altLang="zh-CN" sz="3200" dirty="0"/>
              <a:t> 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Barry: </a:t>
            </a:r>
            <a:r>
              <a:rPr lang="en-US" altLang="zh-CN" sz="3200" dirty="0">
                <a:solidFill>
                  <a:srgbClr val="FF0000"/>
                </a:solidFill>
              </a:rPr>
              <a:t>What’s it called?</a:t>
            </a:r>
            <a:endParaRPr lang="en-US" altLang="zh-CN" sz="3200" dirty="0"/>
          </a:p>
          <a:p>
            <a:pPr marL="802005" indent="-802005">
              <a:lnSpc>
                <a:spcPct val="120000"/>
              </a:lnSpc>
            </a:pPr>
            <a:r>
              <a:rPr lang="en-US" altLang="zh-CN" sz="3200" dirty="0">
                <a:solidFill>
                  <a:srgbClr val="9900CC"/>
                </a:solidFill>
              </a:rPr>
              <a:t>Jill: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It’s called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B050"/>
                </a:solidFill>
              </a:rPr>
              <a:t>Movie World</a:t>
            </a:r>
            <a:r>
              <a:rPr lang="en-US" altLang="zh-CN" sz="3200" dirty="0"/>
              <a:t>. It has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biggest 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screens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and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most comfortable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seats</a:t>
            </a:r>
            <a:r>
              <a:rPr lang="en-US" altLang="zh-CN" sz="3200" dirty="0" smtClean="0">
                <a:solidFill>
                  <a:schemeClr val="tx1"/>
                </a:solidFill>
              </a:rPr>
              <a:t>.</a:t>
            </a:r>
            <a:endParaRPr lang="en-US" altLang="zh-CN" sz="3200" dirty="0" smtClean="0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551384" y="620688"/>
            <a:ext cx="11305256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picture. A </a:t>
            </a:r>
            <a:r>
              <a:rPr lang="en-US" altLang="zh-CN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interviewing a boy about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clothes store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radio station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Green City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325" name="Picture 5" descr="CIMG550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1686" r="1878" b="8964"/>
          <a:stretch>
            <a:fillRect/>
          </a:stretch>
        </p:blipFill>
        <p:spPr bwMode="auto">
          <a:xfrm>
            <a:off x="2639616" y="2564904"/>
            <a:ext cx="6684298" cy="340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65028" y="142240"/>
            <a:ext cx="271589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listen!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1272569" y="930491"/>
            <a:ext cx="1078155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to their conversation. Circle the boy’s answers.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>
            <a:spLocks noChangeArrowheads="1"/>
          </p:cNvSpPr>
          <p:nvPr/>
        </p:nvSpPr>
        <p:spPr bwMode="auto">
          <a:xfrm>
            <a:off x="789676" y="2060849"/>
            <a:ext cx="10054900" cy="2952328"/>
          </a:xfrm>
          <a:prstGeom prst="foldedCorner">
            <a:avLst>
              <a:gd name="adj" fmla="val 24456"/>
            </a:avLst>
          </a:prstGeom>
          <a:solidFill>
            <a:srgbClr val="FFC000"/>
          </a:solidFill>
          <a:ln w="25400" algn="ctr">
            <a:solidFill>
              <a:srgbClr val="FFCC00"/>
            </a:solidFill>
            <a:round/>
          </a:ln>
        </p:spPr>
        <p:txBody>
          <a:bodyPr/>
          <a:lstStyle>
            <a:lvl1pPr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Green City Survey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  <a:buFontTx/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 Which is the best clothes store?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a. Miller’s                b. Blue </a:t>
            </a:r>
            <a:r>
              <a:rPr lang="en-US" altLang="zh-CN" dirty="0" smtClean="0">
                <a:cs typeface="Times New Roman" panose="02020603050405020304" pitchFamily="18" charset="0"/>
              </a:rPr>
              <a:t>Moon      c</a:t>
            </a:r>
            <a:r>
              <a:rPr lang="en-US" altLang="zh-CN" dirty="0">
                <a:cs typeface="Times New Roman" panose="02020603050405020304" pitchFamily="18" charset="0"/>
              </a:rPr>
              <a:t>. Dream Clothes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Which is the best radio station?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a. 9</a:t>
            </a:r>
            <a:r>
              <a:rPr lang="en-US" altLang="zh-CN" u="sng" dirty="0">
                <a:cs typeface="Times New Roman" panose="02020603050405020304" pitchFamily="18" charset="0"/>
              </a:rPr>
              <a:t>70</a:t>
            </a:r>
            <a:r>
              <a:rPr lang="en-US" altLang="zh-CN" dirty="0">
                <a:cs typeface="Times New Roman" panose="02020603050405020304" pitchFamily="18" charset="0"/>
              </a:rPr>
              <a:t> AM        b. </a:t>
            </a:r>
            <a:r>
              <a:rPr lang="en-US" altLang="zh-CN" u="sng" dirty="0">
                <a:cs typeface="Times New Roman" panose="02020603050405020304" pitchFamily="18" charset="0"/>
              </a:rPr>
              <a:t>97</a:t>
            </a:r>
            <a:r>
              <a:rPr lang="en-US" altLang="zh-CN" dirty="0">
                <a:cs typeface="Times New Roman" panose="02020603050405020304" pitchFamily="18" charset="0"/>
              </a:rPr>
              <a:t>.9 FM          </a:t>
            </a:r>
            <a:r>
              <a:rPr lang="en-US" altLang="zh-CN" dirty="0" smtClean="0">
                <a:cs typeface="Times New Roman" panose="02020603050405020304" pitchFamily="18" charset="0"/>
              </a:rPr>
              <a:t>c</a:t>
            </a:r>
            <a:r>
              <a:rPr lang="en-US" altLang="zh-CN" dirty="0">
                <a:cs typeface="Times New Roman" panose="02020603050405020304" pitchFamily="18" charset="0"/>
              </a:rPr>
              <a:t>. 107.9 FM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1118732" y="3258337"/>
            <a:ext cx="504825" cy="5762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6663348" y="4338457"/>
            <a:ext cx="504825" cy="5762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" y="768028"/>
            <a:ext cx="1219099" cy="1219099"/>
          </a:xfrm>
          <a:prstGeom prst="rect">
            <a:avLst/>
          </a:prstGeom>
        </p:spPr>
      </p:pic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6869550" y="983992"/>
            <a:ext cx="1224136" cy="576262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90" y="-27605"/>
            <a:ext cx="1168896" cy="116889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76935" y="5156835"/>
            <a:ext cx="9156700" cy="1545590"/>
            <a:chOff x="822968" y="4331320"/>
            <a:chExt cx="10784080" cy="231251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8" y="4334841"/>
              <a:ext cx="3463328" cy="230898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90" y="4331320"/>
              <a:ext cx="3566758" cy="229466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761" y="4331320"/>
              <a:ext cx="3316568" cy="2294663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5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468" grpId="0" animBg="1"/>
      <p:bldP spid="19469" grpId="0" animBg="1"/>
      <p:bldP spid="19460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1559496" y="2132856"/>
            <a:ext cx="4824536" cy="38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dirty="0"/>
              <a:t>舒适的座位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大屏幕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离家近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>
                <a:sym typeface="+mn-ea"/>
              </a:rPr>
              <a:t>最短的</a:t>
            </a:r>
            <a:r>
              <a:rPr lang="zh-CN" altLang="en-US" sz="3200" dirty="0"/>
              <a:t>等待时间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在城里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欢迎来到</a:t>
            </a:r>
            <a:r>
              <a:rPr lang="en-US" altLang="zh-CN" sz="3200" dirty="0">
                <a:latin typeface="+mn-ea"/>
                <a:ea typeface="+mn-ea"/>
              </a:rPr>
              <a:t>……</a:t>
            </a:r>
            <a:endParaRPr lang="en-US" altLang="zh-CN" sz="320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/>
              <a:t>到目前为止；迄今为止</a:t>
            </a:r>
            <a:endParaRPr lang="zh-CN" altLang="en-US" sz="3200" dirty="0"/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6430776" y="2132856"/>
            <a:ext cx="4787900" cy="38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comfortable seats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big screens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be close to home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the shortest waiting time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in town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welcome to ...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so far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2918" y="548640"/>
            <a:ext cx="34651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Exercise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8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8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8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07920" y="790105"/>
            <a:ext cx="705678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It’s </a:t>
            </a:r>
            <a:r>
              <a:rPr kumimoji="1" lang="en-US" altLang="zh-CN" dirty="0">
                <a:solidFill>
                  <a:srgbClr val="0000FF"/>
                </a:solidFill>
              </a:rPr>
              <a:t>the most expensive</a:t>
            </a:r>
            <a:r>
              <a:rPr kumimoji="1" lang="en-US" altLang="zh-CN" dirty="0"/>
              <a:t>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 has </a:t>
            </a:r>
            <a:r>
              <a:rPr kumimoji="1" lang="en-US" altLang="zh-CN" dirty="0">
                <a:solidFill>
                  <a:srgbClr val="0000FF"/>
                </a:solidFill>
              </a:rPr>
              <a:t>the best</a:t>
            </a:r>
            <a:r>
              <a:rPr kumimoji="1" lang="en-US" altLang="zh-CN" dirty="0"/>
              <a:t> clothes.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It’s </a:t>
            </a:r>
            <a:r>
              <a:rPr kumimoji="1" lang="en-US" altLang="zh-CN" dirty="0">
                <a:solidFill>
                  <a:srgbClr val="0000FF"/>
                </a:solidFill>
              </a:rPr>
              <a:t>the worst</a:t>
            </a:r>
            <a:r>
              <a:rPr kumimoji="1" lang="en-US" altLang="zh-CN" dirty="0"/>
              <a:t> store.</a:t>
            </a:r>
            <a:endParaRPr kumimoji="1" lang="en-US" altLang="zh-CN" dirty="0"/>
          </a:p>
          <a:p>
            <a:pPr marL="2778125" indent="-2778125" eaLnBrk="1" hangingPunct="1">
              <a:lnSpc>
                <a:spcPct val="120000"/>
              </a:lnSpc>
            </a:pPr>
            <a:r>
              <a:rPr kumimoji="1" lang="en-US" altLang="zh-CN" dirty="0"/>
              <a:t>_____________ You can buy clothes </a:t>
            </a:r>
            <a:r>
              <a:rPr kumimoji="1" lang="en-US" altLang="zh-CN" dirty="0" smtClean="0">
                <a:solidFill>
                  <a:srgbClr val="0000FF"/>
                </a:solidFill>
              </a:rPr>
              <a:t>the most </a:t>
            </a:r>
            <a:r>
              <a:rPr kumimoji="1" lang="en-US" altLang="zh-CN" dirty="0">
                <a:solidFill>
                  <a:srgbClr val="0000FF"/>
                </a:solidFill>
              </a:rPr>
              <a:t>cheaply</a:t>
            </a:r>
            <a:r>
              <a:rPr kumimoji="1" lang="en-US" altLang="zh-CN" dirty="0"/>
              <a:t> there.</a:t>
            </a:r>
            <a:endParaRPr kumimoji="1" lang="en-US" altLang="zh-CN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89881" y="815371"/>
            <a:ext cx="214677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Blue Moon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306007" y="1416927"/>
            <a:ext cx="171452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Miller’s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4707920" y="1995433"/>
            <a:ext cx="3455988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Dream Clothes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488" name="Text Box 5"/>
          <p:cNvSpPr txBox="1">
            <a:spLocks noChangeArrowheads="1"/>
          </p:cNvSpPr>
          <p:nvPr/>
        </p:nvSpPr>
        <p:spPr bwMode="auto">
          <a:xfrm>
            <a:off x="1055370" y="188595"/>
            <a:ext cx="1112837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sz="2400" u="sng" dirty="0">
                <a:solidFill>
                  <a:srgbClr val="0000FF"/>
                </a:solidFill>
                <a:latin typeface="Arial" panose="020B0604020202020204" pitchFamily="34" charset="0"/>
              </a:rPr>
              <a:t>Write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 the correct store or radio station next to each statement.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5303467" y="2492990"/>
            <a:ext cx="164291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Miller’s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980" y="980550"/>
            <a:ext cx="34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Clothes stores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88595"/>
            <a:ext cx="781685" cy="781685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>
            <a:off x="479425" y="1556385"/>
            <a:ext cx="4154805" cy="1551940"/>
          </a:xfrm>
          <a:prstGeom prst="homePlate">
            <a:avLst>
              <a:gd name="adj" fmla="val 22457"/>
            </a:avLst>
          </a:prstGeom>
          <a:solidFill>
            <a:srgbClr val="E7E0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Miller’s    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Moon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57" y="5733681"/>
            <a:ext cx="1182934" cy="1182934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926889" y="4188364"/>
            <a:ext cx="9145016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It has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worst</a:t>
            </a:r>
            <a:r>
              <a:rPr kumimoji="1" lang="en-US" altLang="zh-CN" dirty="0"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music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They play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most boring</a:t>
            </a:r>
            <a:r>
              <a:rPr kumimoji="1" lang="en-US" altLang="zh-CN" dirty="0">
                <a:cs typeface="Times New Roman" panose="02020603050405020304" pitchFamily="18" charset="0"/>
              </a:rPr>
              <a:t> </a:t>
            </a:r>
            <a:r>
              <a:rPr kumimoji="1"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song</a:t>
            </a:r>
            <a:r>
              <a:rPr kumimoji="1" lang="en-US" altLang="zh-CN" dirty="0">
                <a:cs typeface="Times New Roman" panose="02020603050405020304" pitchFamily="18" charset="0"/>
              </a:rPr>
              <a:t>s.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The </a:t>
            </a:r>
            <a:r>
              <a:rPr kumimoji="1" lang="en-US" altLang="zh-CN" u="sng" dirty="0">
                <a:cs typeface="Times New Roman" panose="02020603050405020304" pitchFamily="18" charset="0"/>
              </a:rPr>
              <a:t>DJ</a:t>
            </a:r>
            <a:r>
              <a:rPr kumimoji="1" lang="en-US" altLang="zh-CN" dirty="0">
                <a:cs typeface="Times New Roman" panose="02020603050405020304" pitchFamily="18" charset="0"/>
              </a:rPr>
              <a:t>s </a:t>
            </a:r>
            <a:r>
              <a:rPr kumimoji="1"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choose</a:t>
            </a:r>
            <a:r>
              <a:rPr kumimoji="1"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song</a:t>
            </a:r>
            <a:r>
              <a:rPr kumimoji="1"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s</a:t>
            </a:r>
            <a:r>
              <a:rPr kumimoji="1" lang="en-US" altLang="zh-CN" dirty="0"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</a:t>
            </a:r>
            <a:r>
              <a:rPr kumimoji="1" lang="en-US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most </a:t>
            </a:r>
            <a:r>
              <a:rPr kumimoji="1" lang="en-US" altLang="zh-CN" u="sng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carefully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It’s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most popular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093364" y="4281064"/>
            <a:ext cx="1631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970 AM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078956" y="4847148"/>
            <a:ext cx="1773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97.9 FM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3030572" y="5477522"/>
            <a:ext cx="1843742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107.9 FM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3107273" y="6039391"/>
            <a:ext cx="1630507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97.9 FM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7171" y="3622586"/>
            <a:ext cx="34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Radio Stations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254000" y="4411345"/>
            <a:ext cx="2529205" cy="1894840"/>
          </a:xfrm>
          <a:prstGeom prst="homePlate">
            <a:avLst>
              <a:gd name="adj" fmla="val 16175"/>
            </a:avLst>
          </a:prstGeom>
          <a:solidFill>
            <a:srgbClr val="FF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l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970 AM    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97.9 FM    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107.9 FM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numSld="999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9" grpId="0"/>
      <p:bldP spid="7" grpId="0"/>
      <p:bldP spid="2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91344" y="994780"/>
            <a:ext cx="11017224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the conversations.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191344" y="1628800"/>
            <a:ext cx="11737304" cy="422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What’s </a:t>
            </a:r>
            <a:r>
              <a:rPr lang="en-US" altLang="zh-CN" sz="3200" u="sng" dirty="0"/>
              <a:t>the best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clothes store in Green City?</a:t>
            </a:r>
            <a:endParaRPr lang="en-US" altLang="zh-CN" sz="3200" dirty="0" smtClean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70C0"/>
                </a:solidFill>
              </a:rPr>
              <a:t>Boy</a:t>
            </a:r>
            <a:r>
              <a:rPr lang="en-US" altLang="zh-CN" sz="3200" dirty="0">
                <a:solidFill>
                  <a:srgbClr val="0070C0"/>
                </a:solidFill>
              </a:rPr>
              <a:t>: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B050"/>
                </a:solidFill>
              </a:rPr>
              <a:t>Miller’s</a:t>
            </a:r>
            <a:r>
              <a:rPr lang="en-US" altLang="zh-CN" sz="3200" dirty="0"/>
              <a:t> is the best. It has the </a:t>
            </a:r>
            <a:r>
              <a:rPr lang="en-US" altLang="zh-CN" sz="3200" dirty="0" smtClean="0"/>
              <a:t>best </a:t>
            </a:r>
            <a:r>
              <a:rPr lang="en-US" altLang="zh-CN" sz="3200" dirty="0"/>
              <a:t>clothes and you can </a:t>
            </a:r>
            <a:r>
              <a:rPr lang="en-US" altLang="zh-CN" sz="3200" dirty="0" smtClean="0"/>
              <a:t>buy </a:t>
            </a:r>
            <a:r>
              <a:rPr lang="en-US" altLang="zh-CN" sz="3200" dirty="0"/>
              <a:t>clothes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cheaply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there.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 </a:t>
            </a:r>
            <a:r>
              <a:rPr lang="en-US" altLang="zh-CN" sz="3200" dirty="0">
                <a:solidFill>
                  <a:srgbClr val="FF0000"/>
                </a:solidFill>
              </a:rPr>
              <a:t>What do you think </a:t>
            </a:r>
            <a:r>
              <a:rPr lang="en-US" altLang="zh-CN" sz="3200" dirty="0" smtClean="0">
                <a:solidFill>
                  <a:srgbClr val="FF0000"/>
                </a:solidFill>
              </a:rPr>
              <a:t>about</a:t>
            </a:r>
            <a:r>
              <a:rPr lang="en-US" altLang="zh-CN" sz="3200" dirty="0" smtClean="0"/>
              <a:t> the </a:t>
            </a:r>
            <a:r>
              <a:rPr lang="en-US" altLang="zh-CN" sz="3200" dirty="0"/>
              <a:t>other stores</a:t>
            </a:r>
            <a:r>
              <a:rPr lang="en-US" altLang="zh-CN" sz="3200" dirty="0" smtClean="0"/>
              <a:t>?</a:t>
            </a:r>
            <a:endParaRPr lang="en-US" altLang="zh-CN" sz="3200" dirty="0" smtClean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 </a:t>
            </a:r>
            <a:r>
              <a:rPr lang="en-US" altLang="zh-CN" sz="3200" dirty="0"/>
              <a:t>Well, </a:t>
            </a:r>
            <a:r>
              <a:rPr lang="en-US" altLang="zh-CN" sz="3200" dirty="0">
                <a:solidFill>
                  <a:srgbClr val="00B050"/>
                </a:solidFill>
              </a:rPr>
              <a:t>Blue Moon</a:t>
            </a:r>
            <a:r>
              <a:rPr lang="en-US" altLang="zh-CN" sz="3200" dirty="0">
                <a:solidFill>
                  <a:srgbClr val="FF0000"/>
                </a:solidFill>
              </a:rPr>
              <a:t> is in a fun part </a:t>
            </a:r>
            <a:r>
              <a:rPr lang="en-US" altLang="zh-CN" sz="3200" dirty="0" smtClean="0">
                <a:solidFill>
                  <a:srgbClr val="FF0000"/>
                </a:solidFill>
              </a:rPr>
              <a:t>of </a:t>
            </a:r>
            <a:r>
              <a:rPr lang="en-US" altLang="zh-CN" sz="3200" dirty="0">
                <a:solidFill>
                  <a:srgbClr val="FF0000"/>
                </a:solidFill>
              </a:rPr>
              <a:t>town</a:t>
            </a:r>
            <a:r>
              <a:rPr lang="en-US" altLang="zh-CN" sz="3200" dirty="0"/>
              <a:t>, but it’s </a:t>
            </a:r>
            <a:r>
              <a:rPr lang="en-US" altLang="zh-CN" sz="3200" u="sng" dirty="0" smtClean="0"/>
              <a:t>the </a:t>
            </a:r>
            <a:r>
              <a:rPr lang="en-US" altLang="zh-CN" sz="3200" u="sng" dirty="0"/>
              <a:t>most expensive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And </a:t>
            </a:r>
            <a:r>
              <a:rPr lang="en-US" altLang="zh-CN" sz="3200" dirty="0">
                <a:solidFill>
                  <a:srgbClr val="00B050"/>
                </a:solidFill>
              </a:rPr>
              <a:t>Dream Clothes</a:t>
            </a:r>
            <a:r>
              <a:rPr lang="en-US" altLang="zh-CN" sz="3200" dirty="0"/>
              <a:t> is </a:t>
            </a:r>
            <a:r>
              <a:rPr lang="en-US" altLang="zh-CN" sz="3200" u="sng" dirty="0"/>
              <a:t>worse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than Blue </a:t>
            </a:r>
            <a:r>
              <a:rPr lang="en-US" altLang="zh-CN" sz="3200" dirty="0"/>
              <a:t>Moon. It has </a:t>
            </a:r>
            <a:r>
              <a:rPr lang="en-US" altLang="zh-CN" sz="3200" u="sng" dirty="0"/>
              <a:t>the worst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service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in </a:t>
            </a:r>
            <a:r>
              <a:rPr lang="en-US" altLang="zh-CN" sz="3200" dirty="0"/>
              <a:t>town. It’s 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the worst store</a:t>
            </a:r>
            <a:r>
              <a:rPr lang="en-US" altLang="zh-CN" sz="3200" dirty="0" smtClean="0"/>
              <a:t>. 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79376" y="1052736"/>
            <a:ext cx="11089232" cy="481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</a:t>
            </a:r>
            <a:r>
              <a:rPr lang="en-US" altLang="zh-CN" sz="3200" dirty="0"/>
              <a:t> OK. What about radio stations?</a:t>
            </a:r>
            <a:endParaRPr lang="en-US" altLang="zh-CN" sz="3200" dirty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 </a:t>
            </a:r>
            <a:r>
              <a:rPr lang="en-US" altLang="zh-CN" sz="3200" dirty="0">
                <a:solidFill>
                  <a:srgbClr val="00B050"/>
                </a:solidFill>
              </a:rPr>
              <a:t>107.9 FM</a:t>
            </a:r>
            <a:r>
              <a:rPr lang="en-US" altLang="zh-CN" sz="3200" dirty="0"/>
              <a:t> is </a:t>
            </a:r>
            <a:r>
              <a:rPr lang="en-US" altLang="zh-CN" sz="3200" dirty="0" smtClean="0"/>
              <a:t>the best. </a:t>
            </a:r>
            <a:r>
              <a:rPr lang="en-US" altLang="zh-CN" sz="3200" dirty="0"/>
              <a:t>The DJs </a:t>
            </a:r>
            <a:r>
              <a:rPr lang="en-US" altLang="zh-CN" sz="3200" dirty="0" smtClean="0"/>
              <a:t>choose </a:t>
            </a:r>
            <a:r>
              <a:rPr lang="en-US" altLang="zh-CN" sz="3200" dirty="0"/>
              <a:t>songs </a:t>
            </a:r>
            <a:r>
              <a:rPr lang="en-US" altLang="zh-CN" sz="3200" u="sng" dirty="0"/>
              <a:t>the most </a:t>
            </a:r>
            <a:r>
              <a:rPr lang="en-US" altLang="zh-CN" sz="3200" u="sng" dirty="0" smtClean="0"/>
              <a:t>  carefully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They </a:t>
            </a:r>
            <a:r>
              <a:rPr lang="en-US" altLang="zh-CN" sz="3200" dirty="0"/>
              <a:t>always play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interesting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music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CC00FF"/>
                </a:solidFill>
              </a:rPr>
              <a:t>Reporter</a:t>
            </a:r>
            <a:r>
              <a:rPr lang="en-US" altLang="zh-CN" sz="3200" dirty="0">
                <a:solidFill>
                  <a:srgbClr val="CC00FF"/>
                </a:solidFill>
              </a:rPr>
              <a:t>:</a:t>
            </a:r>
            <a:r>
              <a:rPr lang="en-US" altLang="zh-CN" sz="3200" dirty="0"/>
              <a:t> What about the other radio </a:t>
            </a:r>
            <a:r>
              <a:rPr lang="en-US" altLang="zh-CN" sz="3200" dirty="0" smtClean="0"/>
              <a:t>stations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</a:t>
            </a:r>
            <a:r>
              <a:rPr lang="en-US" altLang="zh-CN" sz="3200" dirty="0"/>
              <a:t> Well, I think </a:t>
            </a:r>
            <a:r>
              <a:rPr lang="en-US" altLang="zh-CN" sz="3200" dirty="0">
                <a:solidFill>
                  <a:srgbClr val="00B050"/>
                </a:solidFill>
              </a:rPr>
              <a:t>970 AM</a:t>
            </a:r>
            <a:r>
              <a:rPr lang="en-US" altLang="zh-CN" sz="3200" dirty="0"/>
              <a:t> is </a:t>
            </a:r>
            <a:r>
              <a:rPr lang="en-US" altLang="zh-CN" sz="3200" u="sng" dirty="0">
                <a:solidFill>
                  <a:srgbClr val="FF0000"/>
                </a:solidFill>
                <a:sym typeface="+mn-ea"/>
              </a:rPr>
              <a:t>pretty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 bad</a:t>
            </a:r>
            <a:r>
              <a:rPr lang="en-US" altLang="zh-CN" sz="3200" dirty="0" smtClean="0"/>
              <a:t>. It </a:t>
            </a:r>
            <a:r>
              <a:rPr lang="en-US" altLang="zh-CN" sz="3200" dirty="0"/>
              <a:t>has </a:t>
            </a:r>
            <a:r>
              <a:rPr lang="en-US" altLang="zh-CN" sz="3200" u="sng" dirty="0"/>
              <a:t>the worst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  music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 heard that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B050"/>
                </a:solidFill>
              </a:rPr>
              <a:t>97.9 FM</a:t>
            </a:r>
            <a:r>
              <a:rPr lang="en-US" altLang="zh-CN" sz="3200" dirty="0"/>
              <a:t> is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popular</a:t>
            </a:r>
            <a:r>
              <a:rPr lang="en-US" altLang="zh-CN" sz="3200" dirty="0" smtClean="0"/>
              <a:t>. 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</a:t>
            </a:r>
            <a:r>
              <a:rPr lang="en-US" altLang="zh-CN" sz="3200" dirty="0"/>
              <a:t> Yes, it is, but I think they </a:t>
            </a:r>
            <a:r>
              <a:rPr lang="en-US" altLang="zh-CN" sz="3200" dirty="0" smtClean="0"/>
              <a:t>play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boring</a:t>
            </a:r>
            <a:r>
              <a:rPr lang="en-US" altLang="zh-CN" sz="3200" dirty="0" smtClean="0"/>
              <a:t> songs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15682" y="4077155"/>
            <a:ext cx="3155181" cy="60939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800" i="1" dirty="0"/>
              <a:t>adv.</a:t>
            </a:r>
            <a:r>
              <a:rPr lang="en-US" altLang="zh-CN" sz="2800" dirty="0"/>
              <a:t> </a:t>
            </a:r>
            <a:r>
              <a:rPr lang="zh-CN" altLang="en-US" sz="2800" dirty="0"/>
              <a:t>相当</a:t>
            </a:r>
            <a:r>
              <a:rPr lang="en-US" altLang="zh-CN" sz="2800" dirty="0"/>
              <a:t>; </a:t>
            </a:r>
            <a:r>
              <a:rPr lang="zh-CN" altLang="en-US" sz="2800" dirty="0"/>
              <a:t>十分</a:t>
            </a:r>
            <a:r>
              <a:rPr lang="en-US" altLang="zh-CN" sz="2800" dirty="0"/>
              <a:t>; </a:t>
            </a:r>
            <a:r>
              <a:rPr lang="zh-CN" altLang="en-US" sz="2800" dirty="0"/>
              <a:t>很</a:t>
            </a:r>
            <a:endParaRPr lang="zh-CN" alt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788931"/>
            <a:ext cx="3816424" cy="1948133"/>
          </a:xfrm>
          <a:prstGeom prst="rect">
            <a:avLst/>
          </a:prstGeom>
        </p:spPr>
      </p:pic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7175877" y="3357562"/>
            <a:ext cx="4968552" cy="791617"/>
          </a:xfrm>
          <a:prstGeom prst="wedgeRoundRectCallout">
            <a:avLst>
              <a:gd name="adj1" fmla="val -43630"/>
              <a:gd name="adj2" fmla="val 84561"/>
              <a:gd name="adj3" fmla="val 16667"/>
            </a:avLst>
          </a:prstGeom>
          <a:solidFill>
            <a:srgbClr val="92D050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I think </a:t>
            </a:r>
            <a:r>
              <a:rPr lang="en-US" altLang="zh-CN" sz="3200" u="sng" dirty="0">
                <a:solidFill>
                  <a:schemeClr val="bg1"/>
                </a:solidFill>
                <a:cs typeface="Times New Roman" panose="02020603050405020304" pitchFamily="18" charset="0"/>
              </a:rPr>
              <a:t>Miller’s</a:t>
            </a:r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 is the best. 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-74" y="3140402"/>
            <a:ext cx="4357600" cy="1368425"/>
          </a:xfrm>
          <a:prstGeom prst="wedgeRoundRectCallout">
            <a:avLst>
              <a:gd name="adj1" fmla="val 42899"/>
              <a:gd name="adj2" fmla="val 67702"/>
              <a:gd name="adj3" fmla="val 16667"/>
            </a:avLst>
          </a:prstGeom>
          <a:solidFill>
            <a:srgbClr val="FFF3F3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What’s </a:t>
            </a:r>
            <a:r>
              <a:rPr lang="en-US" altLang="zh-CN" sz="3200" u="sng" dirty="0">
                <a:cs typeface="Times New Roman" panose="02020603050405020304" pitchFamily="18" charset="0"/>
              </a:rPr>
              <a:t>the best clothes store</a:t>
            </a:r>
            <a:r>
              <a:rPr lang="en-US" altLang="zh-CN" sz="3200" dirty="0">
                <a:cs typeface="Times New Roman" panose="02020603050405020304" pitchFamily="18" charset="0"/>
              </a:rPr>
              <a:t> in town?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6528184" y="6020160"/>
            <a:ext cx="3960304" cy="653676"/>
          </a:xfrm>
          <a:prstGeom prst="wedgeRoundRectCallout">
            <a:avLst>
              <a:gd name="adj1" fmla="val -31916"/>
              <a:gd name="adj2" fmla="val -96172"/>
              <a:gd name="adj3" fmla="val 16667"/>
            </a:avLst>
          </a:prstGeom>
          <a:solidFill>
            <a:srgbClr val="92D050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Well, </a:t>
            </a:r>
            <a:r>
              <a:rPr lang="en-US" altLang="zh-CN" sz="3200" u="sng" dirty="0">
                <a:solidFill>
                  <a:schemeClr val="bg1"/>
                </a:solidFill>
                <a:cs typeface="Times New Roman" panose="02020603050405020304" pitchFamily="18" charset="0"/>
              </a:rPr>
              <a:t>Miller’s has … </a:t>
            </a:r>
            <a:endParaRPr lang="en-US" altLang="zh-CN" sz="3200" u="sng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94099" y="6166907"/>
            <a:ext cx="4033750" cy="648492"/>
          </a:xfrm>
          <a:prstGeom prst="wedgeRoundRectCallout">
            <a:avLst>
              <a:gd name="adj1" fmla="val 36428"/>
              <a:gd name="adj2" fmla="val -128766"/>
              <a:gd name="adj3" fmla="val 16667"/>
            </a:avLst>
          </a:prstGeom>
          <a:solidFill>
            <a:srgbClr val="FFF3F3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Why do you think so?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75966" y="2420316"/>
            <a:ext cx="1296144" cy="483318"/>
          </a:xfrm>
          <a:prstGeom prst="wedgeRoundRectCallout">
            <a:avLst>
              <a:gd name="adj1" fmla="val -80704"/>
              <a:gd name="adj2" fmla="val 170655"/>
              <a:gd name="adj3" fmla="val 16667"/>
            </a:avLst>
          </a:prstGeom>
          <a:solidFill>
            <a:srgbClr val="92D050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Sure. 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953" y="1124700"/>
            <a:ext cx="4104456" cy="1812722"/>
          </a:xfrm>
          <a:prstGeom prst="wedgeRoundRectCallout">
            <a:avLst>
              <a:gd name="adj1" fmla="val 65591"/>
              <a:gd name="adj2" fmla="val 57080"/>
              <a:gd name="adj3" fmla="val 16667"/>
            </a:avLst>
          </a:prstGeom>
          <a:solidFill>
            <a:srgbClr val="FFF3F3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Hello! I’m a reporter.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Can I ask you some questions?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531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18893" y="189933"/>
            <a:ext cx="9332881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Student A, you are the 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reporter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. Student B, you are the 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boy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. Role-play a conversation using the information in 2a and 2b. 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116840"/>
            <a:ext cx="869950" cy="869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15751" r="14085" b="21245"/>
          <a:stretch>
            <a:fillRect/>
          </a:stretch>
        </p:blipFill>
        <p:spPr>
          <a:xfrm>
            <a:off x="623392" y="1340768"/>
            <a:ext cx="4455495" cy="108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1221092" y="1500641"/>
            <a:ext cx="10587062" cy="109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the conversation. Then talk about the movie theaters you know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" y="1524089"/>
            <a:ext cx="1219099" cy="12190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84" y="332656"/>
            <a:ext cx="4039850" cy="108556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33454" y="2595140"/>
            <a:ext cx="7754070" cy="1250368"/>
            <a:chOff x="1269578" y="2888265"/>
            <a:chExt cx="7754070" cy="12503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578" y="2888265"/>
              <a:ext cx="7292470" cy="125036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927648" y="3321419"/>
              <a:ext cx="6096000" cy="5763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zh-CN" sz="3200" dirty="0" smtClean="0"/>
                <a:t>What’s </a:t>
              </a:r>
              <a:r>
                <a:rPr lang="en-US" altLang="zh-CN" sz="3200" dirty="0"/>
                <a:t>the best movie theater? </a:t>
              </a:r>
              <a:endParaRPr lang="en-US" altLang="zh-CN" sz="3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55302" y="3841668"/>
            <a:ext cx="7009548" cy="1238423"/>
            <a:chOff x="4511825" y="4051183"/>
            <a:chExt cx="7009548" cy="123842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825" y="4051183"/>
              <a:ext cx="7009548" cy="123842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583832" y="4451676"/>
              <a:ext cx="5480154" cy="594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dirty="0"/>
                <a:t>Sun Cinema. It’s the cheapest.</a:t>
              </a:r>
              <a:endParaRPr lang="en-US" altLang="zh-CN" sz="32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33454" y="4813112"/>
            <a:ext cx="7292470" cy="1594794"/>
            <a:chOff x="745191" y="4972472"/>
            <a:chExt cx="7292470" cy="159479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91" y="4972472"/>
              <a:ext cx="7292470" cy="159479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2466047" y="5373216"/>
              <a:ext cx="543015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dirty="0"/>
                <a:t>But I think Moon Theater has the most comfortable seats.</a:t>
              </a:r>
              <a:endParaRPr lang="en-US" altLang="zh-CN" sz="3200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814" t="12101" r="10806" b="8707"/>
          <a:stretch>
            <a:fillRect/>
          </a:stretch>
        </p:blipFill>
        <p:spPr>
          <a:xfrm>
            <a:off x="4871864" y="3975131"/>
            <a:ext cx="4081868" cy="2085302"/>
          </a:xfrm>
          <a:prstGeom prst="rect">
            <a:avLst/>
          </a:prstGeom>
        </p:spPr>
      </p:pic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382318" y="1642813"/>
            <a:ext cx="9332881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A, you are the reporter. Student B, you are the boy. Role-play a conversation using the information in 2a and 2b.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9120336" y="4470096"/>
            <a:ext cx="1296144" cy="483318"/>
          </a:xfrm>
          <a:prstGeom prst="wedgeRoundRectCallout">
            <a:avLst>
              <a:gd name="adj1" fmla="val -75003"/>
              <a:gd name="adj2" fmla="val 33043"/>
              <a:gd name="adj3" fmla="val 16667"/>
            </a:avLst>
          </a:prstGeom>
          <a:solidFill>
            <a:srgbClr val="92D050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Sure. </a:t>
            </a:r>
            <a:endParaRPr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67408" y="3563735"/>
            <a:ext cx="4104456" cy="1812722"/>
          </a:xfrm>
          <a:prstGeom prst="wedgeRoundRectCallout">
            <a:avLst>
              <a:gd name="adj1" fmla="val 55369"/>
              <a:gd name="adj2" fmla="val -4089"/>
              <a:gd name="adj3" fmla="val 16667"/>
            </a:avLst>
          </a:prstGeom>
          <a:solidFill>
            <a:srgbClr val="FFF3F3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Hello! I’m a reporter. Can I ask you some questions?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767634"/>
            <a:ext cx="1219099" cy="12190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29" y="438225"/>
            <a:ext cx="3535794" cy="95011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1559496" y="2132856"/>
            <a:ext cx="4824536" cy="395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dirty="0"/>
              <a:t>舒适的座位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大屏幕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离家近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等待时间最短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在城里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欢迎来到</a:t>
            </a:r>
            <a:r>
              <a:rPr lang="en-US" altLang="zh-CN" sz="3200" dirty="0">
                <a:latin typeface="+mn-ea"/>
                <a:ea typeface="+mn-ea"/>
              </a:rPr>
              <a:t>……</a:t>
            </a:r>
            <a:endParaRPr lang="en-US" altLang="zh-CN" sz="320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/>
              <a:t>到目前为止；迄今为止</a:t>
            </a:r>
            <a:endParaRPr lang="zh-CN" altLang="en-US" sz="3200" dirty="0"/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6430776" y="2132856"/>
            <a:ext cx="4787900" cy="391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comfortable seats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big screens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close to home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the shortest waiting time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in town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welcome to ...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so far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836712"/>
            <a:ext cx="3240360" cy="993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8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8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Text Box 8"/>
          <p:cNvSpPr txBox="1">
            <a:spLocks noChangeArrowheads="1"/>
          </p:cNvSpPr>
          <p:nvPr/>
        </p:nvSpPr>
        <p:spPr bwMode="auto">
          <a:xfrm>
            <a:off x="1271464" y="1412776"/>
            <a:ext cx="9577064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>
                    <a:alpha val="7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3400" dirty="0" smtClean="0">
                <a:solidFill>
                  <a:srgbClr val="0000FF"/>
                </a:solidFill>
              </a:rPr>
              <a:t>句型</a:t>
            </a:r>
            <a:endParaRPr lang="zh-CN" altLang="en-US" sz="3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—What’s the</a:t>
            </a:r>
            <a:r>
              <a:rPr lang="en-US" altLang="zh-CN" sz="3400" dirty="0">
                <a:solidFill>
                  <a:srgbClr val="FF0000"/>
                </a:solidFill>
              </a:rPr>
              <a:t> best</a:t>
            </a:r>
            <a:r>
              <a:rPr lang="en-US" altLang="zh-CN" sz="3400" dirty="0"/>
              <a:t> movie theater?</a:t>
            </a:r>
            <a:endParaRPr lang="en-US" altLang="zh-CN" sz="3400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sz="3400" dirty="0"/>
              <a:t>—Sun Cinema. It’s the </a:t>
            </a:r>
            <a:r>
              <a:rPr lang="en-US" altLang="zh-CN" sz="3400" dirty="0">
                <a:solidFill>
                  <a:srgbClr val="FF0000"/>
                </a:solidFill>
              </a:rPr>
              <a:t>cheapest</a:t>
            </a:r>
            <a:r>
              <a:rPr lang="en-US" altLang="zh-CN" sz="3400" dirty="0"/>
              <a:t>. But I think Moon Theater has </a:t>
            </a:r>
            <a:r>
              <a:rPr lang="en-US" altLang="zh-CN" sz="3400" dirty="0">
                <a:solidFill>
                  <a:srgbClr val="FF0000"/>
                </a:solidFill>
              </a:rPr>
              <a:t>the most comfortable</a:t>
            </a:r>
            <a:r>
              <a:rPr lang="en-US" altLang="zh-CN" sz="3400" dirty="0"/>
              <a:t> seats.</a:t>
            </a:r>
            <a:endParaRPr lang="en-US" altLang="zh-CN" sz="34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dirty="0" smtClean="0"/>
              <a:t>—</a:t>
            </a:r>
            <a:r>
              <a:rPr lang="en-US" altLang="zh-CN" sz="3400" dirty="0" smtClean="0">
                <a:solidFill>
                  <a:srgbClr val="FF0000"/>
                </a:solidFill>
              </a:rPr>
              <a:t>Thanks </a:t>
            </a:r>
            <a:r>
              <a:rPr lang="en-US" altLang="zh-CN" sz="3400" dirty="0">
                <a:solidFill>
                  <a:srgbClr val="FF0000"/>
                </a:solidFill>
              </a:rPr>
              <a:t>for</a:t>
            </a:r>
            <a:r>
              <a:rPr lang="en-US" altLang="zh-CN" sz="3400" dirty="0"/>
              <a:t> </a:t>
            </a:r>
            <a:r>
              <a:rPr lang="en-US" altLang="zh-CN" sz="3400" dirty="0">
                <a:solidFill>
                  <a:srgbClr val="FF0000"/>
                </a:solidFill>
              </a:rPr>
              <a:t>telling</a:t>
            </a:r>
            <a:r>
              <a:rPr lang="en-US" altLang="zh-CN" sz="3400" dirty="0"/>
              <a:t> me.</a:t>
            </a:r>
            <a:endParaRPr lang="en-US" altLang="zh-CN" sz="3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470876" y="1044393"/>
            <a:ext cx="10045116" cy="55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1950" indent="-361950"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>
                <a:solidFill>
                  <a:srgbClr val="0000FF"/>
                </a:solidFill>
              </a:rPr>
              <a:t>I. </a:t>
            </a:r>
            <a:r>
              <a:rPr lang="zh-CN" altLang="en-US" sz="3000" dirty="0">
                <a:solidFill>
                  <a:srgbClr val="0000FF"/>
                </a:solidFill>
              </a:rPr>
              <a:t>根据句</a:t>
            </a:r>
            <a:r>
              <a:rPr lang="zh-CN" altLang="en-US" sz="3000" dirty="0" smtClean="0">
                <a:solidFill>
                  <a:srgbClr val="0000FF"/>
                </a:solidFill>
              </a:rPr>
              <a:t>意选</a:t>
            </a:r>
            <a:r>
              <a:rPr lang="zh-CN" altLang="en-US" sz="3000" dirty="0">
                <a:solidFill>
                  <a:srgbClr val="0000FF"/>
                </a:solidFill>
              </a:rPr>
              <a:t>择恰当的单词填空，有的需要变换形式。</a:t>
            </a:r>
            <a:endParaRPr lang="zh-CN" altLang="en-US" sz="3000" dirty="0">
              <a:solidFill>
                <a:srgbClr val="0000FF"/>
              </a:solidFill>
            </a:endParaRP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933413" y="1747034"/>
            <a:ext cx="7416824" cy="60016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>
                <a:solidFill>
                  <a:srgbClr val="000000"/>
                </a:solidFill>
              </a:rPr>
              <a:t>choose, </a:t>
            </a:r>
            <a:r>
              <a:rPr lang="en-US" altLang="zh-CN" sz="3000" dirty="0"/>
              <a:t>song, badly, reporter, carefully, fresh</a:t>
            </a:r>
            <a:endParaRPr lang="zh-CN" altLang="en-US" sz="3000" dirty="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102" y="2411771"/>
            <a:ext cx="11529780" cy="411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6405" indent="-446405">
              <a:lnSpc>
                <a:spcPct val="110000"/>
              </a:lnSpc>
            </a:pPr>
            <a:r>
              <a:rPr lang="en-US" altLang="zh-CN" sz="3000" dirty="0">
                <a:solidFill>
                  <a:srgbClr val="000000"/>
                </a:solidFill>
              </a:rPr>
              <a:t>1. Miss Green taught us some English _______ in class.</a:t>
            </a:r>
            <a:endParaRPr lang="zh-CN" altLang="zh-CN" sz="300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10000"/>
              </a:lnSpc>
            </a:pPr>
            <a:r>
              <a:rPr lang="en-US" altLang="zh-CN" sz="3000" dirty="0">
                <a:solidFill>
                  <a:srgbClr val="000000"/>
                </a:solidFill>
              </a:rPr>
              <a:t>2. Linda _______ a pair of shoes in this shop yesterday.</a:t>
            </a:r>
            <a:endParaRPr lang="zh-CN" altLang="zh-CN" sz="300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10000"/>
              </a:lnSpc>
            </a:pPr>
            <a:r>
              <a:rPr lang="en-US" altLang="zh-CN" sz="3000" dirty="0">
                <a:solidFill>
                  <a:srgbClr val="000000"/>
                </a:solidFill>
              </a:rPr>
              <a:t>3. Alex and Tom are </a:t>
            </a:r>
            <a:r>
              <a:rPr lang="en-US" altLang="zh-CN" sz="3000" dirty="0" smtClean="0">
                <a:solidFill>
                  <a:srgbClr val="000000"/>
                </a:solidFill>
              </a:rPr>
              <a:t>_________ </a:t>
            </a:r>
            <a:r>
              <a:rPr lang="en-US" altLang="zh-CN" sz="3000" dirty="0">
                <a:solidFill>
                  <a:srgbClr val="000000"/>
                </a:solidFill>
              </a:rPr>
              <a:t>and they work for a newspaper in our city.</a:t>
            </a:r>
            <a:endParaRPr lang="zh-CN" altLang="zh-CN" sz="300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10000"/>
              </a:lnSpc>
            </a:pPr>
            <a:r>
              <a:rPr lang="en-US" altLang="zh-CN" sz="3000" dirty="0">
                <a:solidFill>
                  <a:srgbClr val="000000"/>
                </a:solidFill>
              </a:rPr>
              <a:t>4. Of the three supermarkets, you can buy the _______ vegetables and fruit in Full Supermarket.</a:t>
            </a:r>
            <a:endParaRPr lang="zh-CN" altLang="zh-CN" sz="300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10000"/>
              </a:lnSpc>
            </a:pPr>
            <a:r>
              <a:rPr lang="en-US" altLang="zh-CN" sz="3000" dirty="0">
                <a:solidFill>
                  <a:srgbClr val="000000"/>
                </a:solidFill>
              </a:rPr>
              <a:t>5. Peter felt sorry because he did the _______ in the basketball game.</a:t>
            </a:r>
            <a:endParaRPr lang="zh-CN" altLang="zh-CN" sz="300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10000"/>
              </a:lnSpc>
            </a:pPr>
            <a:r>
              <a:rPr lang="en-US" altLang="zh-CN" sz="3000" dirty="0">
                <a:solidFill>
                  <a:srgbClr val="000000"/>
                </a:solidFill>
              </a:rPr>
              <a:t>6. My mother drives as </a:t>
            </a:r>
            <a:r>
              <a:rPr lang="en-US" altLang="zh-CN" sz="3000" dirty="0" smtClean="0">
                <a:solidFill>
                  <a:srgbClr val="000000"/>
                </a:solidFill>
              </a:rPr>
              <a:t>________ </a:t>
            </a:r>
            <a:r>
              <a:rPr lang="en-US" altLang="zh-CN" sz="3000" dirty="0">
                <a:solidFill>
                  <a:srgbClr val="000000"/>
                </a:solidFill>
              </a:rPr>
              <a:t>as my father.</a:t>
            </a:r>
            <a:endParaRPr lang="zh-CN" altLang="zh-CN" sz="30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6" b="24927"/>
          <a:stretch>
            <a:fillRect/>
          </a:stretch>
        </p:blipFill>
        <p:spPr>
          <a:xfrm>
            <a:off x="4223792" y="257884"/>
            <a:ext cx="3600400" cy="6257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72064" y="2365600"/>
            <a:ext cx="1296144" cy="56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 smtClean="0">
                <a:solidFill>
                  <a:srgbClr val="FF0000"/>
                </a:solidFill>
              </a:rPr>
              <a:t>songs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33413" y="2901618"/>
            <a:ext cx="168836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 smtClean="0">
                <a:solidFill>
                  <a:srgbClr val="FF0000"/>
                </a:solidFill>
              </a:rPr>
              <a:t>chose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4081" y="3437576"/>
            <a:ext cx="326402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 smtClean="0">
                <a:solidFill>
                  <a:srgbClr val="FF0000"/>
                </a:solidFill>
              </a:rPr>
              <a:t>reporters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24192" y="4411390"/>
            <a:ext cx="176035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 smtClean="0">
                <a:solidFill>
                  <a:srgbClr val="FF0000"/>
                </a:solidFill>
              </a:rPr>
              <a:t>freshest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27910" y="5437195"/>
            <a:ext cx="1396282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 smtClean="0">
                <a:solidFill>
                  <a:srgbClr val="FF0000"/>
                </a:solidFill>
              </a:rPr>
              <a:t>worst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79776" y="5949280"/>
            <a:ext cx="204482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000" dirty="0" smtClean="0">
                <a:solidFill>
                  <a:srgbClr val="FF0000"/>
                </a:solidFill>
              </a:rPr>
              <a:t>carefully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1559496" y="2132856"/>
            <a:ext cx="4824536" cy="3338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dirty="0"/>
              <a:t>舒适的座位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大屏幕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/>
              <a:t>离家近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r>
              <a:rPr lang="zh-CN" altLang="en-US" sz="3200" dirty="0">
                <a:sym typeface="+mn-ea"/>
              </a:rPr>
              <a:t>最好的声效</a:t>
            </a:r>
            <a:endParaRPr lang="zh-CN" altLang="en-US" sz="3200" dirty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/>
              <a:t>快速购票</a:t>
            </a:r>
            <a:endParaRPr lang="zh-CN" altLang="en-US" sz="3200" dirty="0"/>
          </a:p>
          <a:p>
            <a:pPr>
              <a:lnSpc>
                <a:spcPct val="110000"/>
              </a:lnSpc>
            </a:pPr>
            <a:endParaRPr lang="zh-CN" altLang="en-US" sz="3200" dirty="0"/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6430776" y="2132856"/>
            <a:ext cx="47879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comfortable seats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big screens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be close to home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the best sound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 buy tickets quickly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2918" y="548640"/>
            <a:ext cx="34651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Exercise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1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8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8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8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344" y="548680"/>
            <a:ext cx="11712624" cy="563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zh-CN" altLang="zh-CN" sz="3000" kern="0" dirty="0">
                <a:solidFill>
                  <a:srgbClr val="0000FF"/>
                </a:solidFill>
                <a:cs typeface="宋体" panose="02010600030101010101" pitchFamily="2" charset="-122"/>
              </a:rPr>
              <a:t>Ⅱ</a:t>
            </a:r>
            <a:r>
              <a:rPr lang="en-US" altLang="zh-CN" sz="3000" kern="0" dirty="0">
                <a:solidFill>
                  <a:srgbClr val="0000FF"/>
                </a:solidFill>
              </a:rPr>
              <a:t>. </a:t>
            </a:r>
            <a:r>
              <a:rPr lang="zh-CN" altLang="zh-CN" sz="3000" kern="0" dirty="0">
                <a:solidFill>
                  <a:srgbClr val="0000FF"/>
                </a:solidFill>
              </a:rPr>
              <a:t>根据句意及所给汉语提示，写出所缺内容，每空一词。</a:t>
            </a:r>
            <a:endParaRPr lang="zh-CN" altLang="zh-CN" sz="3000" kern="100" dirty="0">
              <a:solidFill>
                <a:srgbClr val="0000FF"/>
              </a:solidFill>
            </a:endParaRPr>
          </a:p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000000"/>
                </a:solidFill>
              </a:rPr>
              <a:t>1. Xinhua Theater is _______ _______ _______ _______(</a:t>
            </a:r>
            <a:r>
              <a:rPr lang="zh-CN" altLang="zh-CN" sz="3000" kern="0" dirty="0">
                <a:solidFill>
                  <a:srgbClr val="000000"/>
                </a:solidFill>
              </a:rPr>
              <a:t>离我家更近</a:t>
            </a:r>
            <a:r>
              <a:rPr lang="en-US" altLang="zh-CN" sz="3000" kern="0" dirty="0">
                <a:solidFill>
                  <a:srgbClr val="000000"/>
                </a:solidFill>
              </a:rPr>
              <a:t>) than </a:t>
            </a:r>
            <a:r>
              <a:rPr lang="en-US" altLang="zh-CN" sz="3000" kern="0" dirty="0" err="1">
                <a:solidFill>
                  <a:srgbClr val="000000"/>
                </a:solidFill>
              </a:rPr>
              <a:t>Xinmin</a:t>
            </a:r>
            <a:r>
              <a:rPr lang="en-US" altLang="zh-CN" sz="3000" kern="0" dirty="0">
                <a:solidFill>
                  <a:srgbClr val="000000"/>
                </a:solidFill>
              </a:rPr>
              <a:t> Theater.</a:t>
            </a:r>
            <a:endParaRPr lang="zh-CN" altLang="zh-CN" sz="3000" kern="100" dirty="0"/>
          </a:p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000000"/>
                </a:solidFill>
              </a:rPr>
              <a:t>2. I think Lily's Shop is the best shop on Center Street. It sells clothes _______ _______ _______(</a:t>
            </a:r>
            <a:r>
              <a:rPr lang="zh-CN" altLang="zh-CN" sz="3000" kern="0" dirty="0">
                <a:solidFill>
                  <a:srgbClr val="000000"/>
                </a:solidFill>
              </a:rPr>
              <a:t>最便宜地</a:t>
            </a:r>
            <a:r>
              <a:rPr lang="en-US" altLang="zh-CN" sz="3000" kern="0" dirty="0">
                <a:solidFill>
                  <a:srgbClr val="000000"/>
                </a:solidFill>
              </a:rPr>
              <a:t>).</a:t>
            </a:r>
            <a:endParaRPr lang="zh-CN" altLang="zh-CN" sz="3000" kern="100" dirty="0"/>
          </a:p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000000"/>
                </a:solidFill>
              </a:rPr>
              <a:t>3. Dad _______ _______ _______(</a:t>
            </a:r>
            <a:r>
              <a:rPr lang="zh-CN" altLang="zh-CN" sz="3000" kern="0" dirty="0">
                <a:solidFill>
                  <a:srgbClr val="000000"/>
                </a:solidFill>
              </a:rPr>
              <a:t>买了两张票</a:t>
            </a:r>
            <a:r>
              <a:rPr lang="en-US" altLang="zh-CN" sz="3000" kern="0" dirty="0">
                <a:solidFill>
                  <a:srgbClr val="000000"/>
                </a:solidFill>
              </a:rPr>
              <a:t>) for the Disneyland.</a:t>
            </a:r>
            <a:endParaRPr lang="zh-CN" altLang="zh-CN" sz="3000" kern="100" dirty="0"/>
          </a:p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000000"/>
                </a:solidFill>
              </a:rPr>
              <a:t>4. I like taking high-speed trains because they have </a:t>
            </a:r>
            <a:r>
              <a:rPr lang="en-US" altLang="zh-CN" sz="3000" kern="0" dirty="0" smtClean="0">
                <a:solidFill>
                  <a:srgbClr val="000000"/>
                </a:solidFill>
              </a:rPr>
              <a:t>__________ </a:t>
            </a:r>
            <a:r>
              <a:rPr lang="en-US" altLang="zh-CN" sz="3000" kern="0" dirty="0">
                <a:solidFill>
                  <a:srgbClr val="000000"/>
                </a:solidFill>
              </a:rPr>
              <a:t>_______(</a:t>
            </a:r>
            <a:r>
              <a:rPr lang="zh-CN" altLang="zh-CN" sz="3000" kern="0" dirty="0">
                <a:solidFill>
                  <a:srgbClr val="000000"/>
                </a:solidFill>
              </a:rPr>
              <a:t>舒适的座位</a:t>
            </a:r>
            <a:r>
              <a:rPr lang="en-US" altLang="zh-CN" sz="3000" kern="0" dirty="0">
                <a:solidFill>
                  <a:srgbClr val="000000"/>
                </a:solidFill>
              </a:rPr>
              <a:t>).</a:t>
            </a:r>
            <a:endParaRPr lang="zh-CN" altLang="zh-CN" sz="3000" kern="100" dirty="0"/>
          </a:p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000000"/>
                </a:solidFill>
              </a:rPr>
              <a:t>5. _______ _______(</a:t>
            </a:r>
            <a:r>
              <a:rPr lang="zh-CN" altLang="zh-CN" sz="3000" kern="0" dirty="0">
                <a:solidFill>
                  <a:srgbClr val="000000"/>
                </a:solidFill>
              </a:rPr>
              <a:t>到目前为止</a:t>
            </a:r>
            <a:r>
              <a:rPr lang="en-US" altLang="zh-CN" sz="3000" kern="0" dirty="0">
                <a:solidFill>
                  <a:srgbClr val="000000"/>
                </a:solidFill>
              </a:rPr>
              <a:t>), what do you think of your school life?</a:t>
            </a:r>
            <a:endParaRPr lang="zh-CN" altLang="zh-CN" sz="3000" kern="100" dirty="0"/>
          </a:p>
          <a:p>
            <a:pPr marL="450850" indent="-450850"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000000"/>
                </a:solidFill>
              </a:rPr>
              <a:t>6. Our new house is _______ _______ _______ _______ </a:t>
            </a:r>
            <a:r>
              <a:rPr lang="en-US" altLang="zh-CN" sz="3000" kern="0" dirty="0" smtClean="0">
                <a:solidFill>
                  <a:srgbClr val="000000"/>
                </a:solidFill>
              </a:rPr>
              <a:t>_______ (</a:t>
            </a:r>
            <a:r>
              <a:rPr lang="zh-CN" altLang="zh-CN" sz="3000" kern="0" dirty="0">
                <a:solidFill>
                  <a:srgbClr val="000000"/>
                </a:solidFill>
              </a:rPr>
              <a:t>离一个公交车站近</a:t>
            </a:r>
            <a:r>
              <a:rPr lang="en-US" altLang="zh-CN" sz="3000" kern="0" dirty="0">
                <a:solidFill>
                  <a:srgbClr val="000000"/>
                </a:solidFill>
              </a:rPr>
              <a:t>).</a:t>
            </a:r>
            <a:endParaRPr lang="zh-CN" altLang="zh-CN" sz="3000" kern="100" dirty="0"/>
          </a:p>
        </p:txBody>
      </p:sp>
      <p:sp>
        <p:nvSpPr>
          <p:cNvPr id="3" name="矩形 2"/>
          <p:cNvSpPr/>
          <p:nvPr/>
        </p:nvSpPr>
        <p:spPr>
          <a:xfrm>
            <a:off x="3863752" y="1063259"/>
            <a:ext cx="6138132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>
                <a:solidFill>
                  <a:srgbClr val="FF0000"/>
                </a:solidFill>
              </a:rPr>
              <a:t>closer </a:t>
            </a:r>
            <a:r>
              <a:rPr lang="en-US" altLang="zh-CN" sz="3000" kern="0" dirty="0" smtClean="0">
                <a:solidFill>
                  <a:srgbClr val="FF0000"/>
                </a:solidFill>
              </a:rPr>
              <a:t>       to          my        home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5812" y="2564904"/>
            <a:ext cx="43470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the         most    cheaply</a:t>
            </a:r>
            <a:endParaRPr lang="zh-CN" altLang="zh-CN" sz="3000" kern="100" dirty="0" smtClean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013" y="3049024"/>
            <a:ext cx="46416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bought       two      tickets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44272" y="3533116"/>
            <a:ext cx="250906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comfortable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1396" y="4031711"/>
            <a:ext cx="14401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seats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1396" y="4557028"/>
            <a:ext cx="24734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So           far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6648" y="5077246"/>
            <a:ext cx="73666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close         </a:t>
            </a:r>
            <a:r>
              <a:rPr lang="en-US" altLang="zh-CN" sz="3000" kern="0" dirty="0" smtClean="0">
                <a:solidFill>
                  <a:srgbClr val="FF0000"/>
                </a:solidFill>
              </a:rPr>
              <a:t>to           </a:t>
            </a:r>
            <a:r>
              <a:rPr lang="en-US" altLang="zh-CN" sz="3000" kern="0" dirty="0" smtClean="0">
                <a:solidFill>
                  <a:srgbClr val="FF0000"/>
                </a:solidFill>
              </a:rPr>
              <a:t>a           bus       </a:t>
            </a:r>
            <a:r>
              <a:rPr lang="en-US" altLang="zh-CN" sz="3000" kern="0" dirty="0" smtClean="0">
                <a:solidFill>
                  <a:srgbClr val="FF0000"/>
                </a:solidFill>
              </a:rPr>
              <a:t> station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3846" y="5613057"/>
            <a:ext cx="715468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 sz="3000" kern="0" dirty="0" smtClean="0">
                <a:solidFill>
                  <a:srgbClr val="FF0000"/>
                </a:solidFill>
              </a:rPr>
              <a:t>next </a:t>
            </a:r>
            <a:r>
              <a:rPr lang="en-US" altLang="zh-CN" sz="3000" kern="0" dirty="0" smtClean="0">
                <a:solidFill>
                  <a:srgbClr val="FF0000"/>
                </a:solidFill>
              </a:rPr>
              <a:t>          to           a            bus       station</a:t>
            </a:r>
            <a:endParaRPr lang="zh-CN" altLang="zh-CN" sz="3000" kern="1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Text Box 6"/>
          <p:cNvSpPr txBox="1">
            <a:spLocks noChangeArrowheads="1"/>
          </p:cNvSpPr>
          <p:nvPr/>
        </p:nvSpPr>
        <p:spPr bwMode="auto">
          <a:xfrm>
            <a:off x="1019436" y="2924944"/>
            <a:ext cx="9793088" cy="1717393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57505" indent="-3575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To </a:t>
            </a:r>
            <a:r>
              <a:rPr lang="en-US" altLang="zh-CN" dirty="0">
                <a:solidFill>
                  <a:schemeClr val="bg1"/>
                </a:solidFill>
              </a:rPr>
              <a:t>learn to make comparisons and discuss </a:t>
            </a:r>
            <a:r>
              <a:rPr lang="en-US" altLang="zh-CN" dirty="0" smtClean="0">
                <a:solidFill>
                  <a:schemeClr val="bg1"/>
                </a:solidFill>
              </a:rPr>
              <a:t>preferences.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To </a:t>
            </a:r>
            <a:r>
              <a:rPr lang="en-US" altLang="zh-CN" dirty="0">
                <a:solidFill>
                  <a:schemeClr val="bg1"/>
                </a:solidFill>
              </a:rPr>
              <a:t>listen for specific </a:t>
            </a:r>
            <a:r>
              <a:rPr lang="en-US" altLang="zh-CN" dirty="0" smtClean="0">
                <a:solidFill>
                  <a:schemeClr val="bg1"/>
                </a:solidFill>
              </a:rPr>
              <a:t>information.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To </a:t>
            </a:r>
            <a:r>
              <a:rPr lang="en-US" altLang="zh-CN" dirty="0">
                <a:solidFill>
                  <a:schemeClr val="bg1"/>
                </a:solidFill>
              </a:rPr>
              <a:t>learn some new words and useful sentence </a:t>
            </a:r>
            <a:r>
              <a:rPr lang="en-US" altLang="zh-CN" dirty="0" smtClean="0">
                <a:solidFill>
                  <a:schemeClr val="bg1"/>
                </a:solidFill>
              </a:rPr>
              <a:t>patterns.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06" y="1340768"/>
            <a:ext cx="6706748" cy="1142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6"/>
          <p:cNvSpPr txBox="1">
            <a:spLocks noChangeArrowheads="1"/>
          </p:cNvSpPr>
          <p:nvPr/>
        </p:nvSpPr>
        <p:spPr bwMode="auto">
          <a:xfrm>
            <a:off x="911424" y="548680"/>
            <a:ext cx="10441160" cy="5509200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45882"/>
                  </a:schemeClr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448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Words</a:t>
            </a:r>
            <a:endParaRPr lang="en-US" altLang="zh-CN" dirty="0">
              <a:solidFill>
                <a:srgbClr val="FFFF00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chemeClr val="bg1"/>
                </a:solidFill>
              </a:rPr>
              <a:t>comfortable, comfortably, seat, screen, close, carefully, theater, ticket, worst, cheaply, song, choose, reporter, fresh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Phrases</a:t>
            </a:r>
            <a:endParaRPr lang="en-US" altLang="zh-CN" dirty="0">
              <a:solidFill>
                <a:srgbClr val="FFFF00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close to, near / around here, so far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Patterns</a:t>
            </a:r>
            <a:endParaRPr lang="en-US" altLang="zh-CN" dirty="0">
              <a:solidFill>
                <a:srgbClr val="FFFF00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--What’s the best movie theater?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--Sun Cinema. It’s the cheapest. But I think Moon Theater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has </a:t>
            </a:r>
            <a:r>
              <a:rPr lang="en-US" altLang="zh-CN" dirty="0">
                <a:solidFill>
                  <a:schemeClr val="bg1"/>
                </a:solidFill>
              </a:rPr>
              <a:t>the most comfortable seats.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Welcome to the neighborhood!</a:t>
            </a:r>
            <a:endParaRPr lang="en-US" altLang="zh-CN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bg1"/>
                </a:solidFill>
              </a:rPr>
              <a:t>Thanks for telling me.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" b="23741"/>
          <a:stretch>
            <a:fillRect/>
          </a:stretch>
        </p:blipFill>
        <p:spPr bwMode="auto">
          <a:xfrm>
            <a:off x="1919288" y="3573463"/>
            <a:ext cx="4183062" cy="24177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t="1849" r="7874" b="6856"/>
          <a:stretch>
            <a:fillRect/>
          </a:stretch>
        </p:blipFill>
        <p:spPr bwMode="auto">
          <a:xfrm>
            <a:off x="7009261" y="368057"/>
            <a:ext cx="3528392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208213" y="2924175"/>
            <a:ext cx="32512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</a:rPr>
              <a:t>comfortable seats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7752184" y="2924944"/>
            <a:ext cx="20425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</a:rPr>
              <a:t>best sound</a:t>
            </a:r>
            <a:endParaRPr lang="en-US" altLang="zh-CN" b="0" dirty="0">
              <a:solidFill>
                <a:srgbClr val="00B050"/>
              </a:solidFill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135560" y="5949280"/>
            <a:ext cx="34884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B050"/>
                </a:solidFill>
              </a:rPr>
              <a:t>buy tickets quickly</a:t>
            </a:r>
            <a:endParaRPr lang="en-US" altLang="zh-CN" b="0" dirty="0" smtClean="0">
              <a:solidFill>
                <a:srgbClr val="00B050"/>
              </a:solidFill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7464152" y="5949280"/>
            <a:ext cx="2105641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</a:rPr>
              <a:t>big screens</a:t>
            </a:r>
            <a:endParaRPr lang="en-US" altLang="zh-CN" b="0" dirty="0">
              <a:solidFill>
                <a:srgbClr val="00B050"/>
              </a:solidFill>
            </a:endParaRPr>
          </a:p>
        </p:txBody>
      </p:sp>
      <p:pic>
        <p:nvPicPr>
          <p:cNvPr id="81928" name="Picture 13" descr="big screens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3501008"/>
            <a:ext cx="4033142" cy="2581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14" descr="comfortable se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r="5486" b="14722"/>
          <a:stretch>
            <a:fillRect/>
          </a:stretch>
        </p:blipFill>
        <p:spPr bwMode="auto">
          <a:xfrm>
            <a:off x="1847850" y="404813"/>
            <a:ext cx="4319588" cy="25193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bldLvl="0" autoUpdateAnimBg="0"/>
      <p:bldP spid="11271" grpId="0" bldLvl="0" autoUpdateAnimBg="0"/>
      <p:bldP spid="11272" grpId="0" bldLvl="0" autoUpdateAnimBg="0"/>
      <p:bldP spid="11273" grpId="0" bldLvl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279576" y="4005064"/>
            <a:ext cx="265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close to home</a:t>
            </a:r>
            <a:endParaRPr lang="en-US" altLang="zh-CN" b="0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pic>
        <p:nvPicPr>
          <p:cNvPr id="82947" name="Picture 3" descr="bhjbj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548680"/>
            <a:ext cx="549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631504" y="5445224"/>
            <a:ext cx="547260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new or popular movies</a:t>
            </a:r>
            <a:endParaRPr lang="en-US" altLang="zh-CN" b="0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80" y="1052736"/>
            <a:ext cx="4120056" cy="4870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ldLvl="0" autoUpdateAnimBg="0"/>
      <p:bldP spid="2" grpId="0" bldLvl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353839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0"/>
          <a:stretch>
            <a:fillRect/>
          </a:stretch>
        </p:blipFill>
        <p:spPr bwMode="auto">
          <a:xfrm>
            <a:off x="1774825" y="1130301"/>
            <a:ext cx="2808288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屏幕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3017838"/>
            <a:ext cx="280828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735960" y="2060848"/>
            <a:ext cx="4211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has a</a:t>
            </a:r>
            <a:r>
              <a:rPr lang="en-US" altLang="zh-CN" sz="3400" dirty="0">
                <a:solidFill>
                  <a:srgbClr val="FF0000"/>
                </a:solidFill>
              </a:rPr>
              <a:t> big</a:t>
            </a:r>
            <a:r>
              <a:rPr lang="en-US" altLang="zh-CN" sz="3400" dirty="0">
                <a:solidFill>
                  <a:schemeClr val="accent2"/>
                </a:solidFill>
              </a:rPr>
              <a:t> </a:t>
            </a:r>
            <a:r>
              <a:rPr lang="en-US" altLang="zh-CN" sz="3400" dirty="0"/>
              <a:t>screen.</a:t>
            </a:r>
            <a:endParaRPr lang="en-US" altLang="zh-CN" sz="3400" dirty="0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4799856" y="3356992"/>
            <a:ext cx="28098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0000FF"/>
                </a:solidFill>
              </a:rPr>
              <a:t>Bona Cinema</a:t>
            </a:r>
            <a:endParaRPr lang="en-US" altLang="zh-CN" sz="3400">
              <a:solidFill>
                <a:srgbClr val="0000FF"/>
              </a:solidFill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4791075" y="5260975"/>
            <a:ext cx="25479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0000FF"/>
                </a:solidFill>
              </a:rPr>
              <a:t>Poly Cinema</a:t>
            </a:r>
            <a:endParaRPr lang="en-US" altLang="zh-CN" sz="3400">
              <a:solidFill>
                <a:srgbClr val="0000FF"/>
              </a:solidFill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5754379" y="4139245"/>
            <a:ext cx="38084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has a</a:t>
            </a:r>
            <a:r>
              <a:rPr lang="en-US" altLang="zh-CN" sz="3400" dirty="0">
                <a:solidFill>
                  <a:srgbClr val="CC00FF"/>
                </a:solidFill>
              </a:rPr>
              <a:t> </a:t>
            </a:r>
            <a:r>
              <a:rPr lang="en-US" altLang="zh-CN" sz="3400" dirty="0">
                <a:solidFill>
                  <a:srgbClr val="FF0000"/>
                </a:solidFill>
              </a:rPr>
              <a:t>bigger</a:t>
            </a:r>
            <a:r>
              <a:rPr lang="en-US" altLang="zh-CN" sz="3400" dirty="0">
                <a:solidFill>
                  <a:schemeClr val="accent2"/>
                </a:solidFill>
              </a:rPr>
              <a:t> </a:t>
            </a:r>
            <a:r>
              <a:rPr lang="en-US" altLang="zh-CN" sz="3400" dirty="0"/>
              <a:t>screen.</a:t>
            </a:r>
            <a:endParaRPr lang="en-US" altLang="zh-CN" sz="3400" dirty="0"/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880101" y="5915025"/>
            <a:ext cx="4289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/>
              <a:t>has</a:t>
            </a:r>
            <a:r>
              <a:rPr lang="en-US" altLang="zh-CN" sz="3400">
                <a:solidFill>
                  <a:schemeClr val="accent2"/>
                </a:solidFill>
              </a:rPr>
              <a:t> </a:t>
            </a:r>
            <a:r>
              <a:rPr lang="en-US" altLang="zh-CN" sz="3400">
                <a:solidFill>
                  <a:srgbClr val="FF0000"/>
                </a:solidFill>
              </a:rPr>
              <a:t>the biggest</a:t>
            </a:r>
            <a:r>
              <a:rPr lang="en-US" altLang="zh-CN" sz="3400">
                <a:solidFill>
                  <a:schemeClr val="accent2"/>
                </a:solidFill>
              </a:rPr>
              <a:t> </a:t>
            </a:r>
            <a:r>
              <a:rPr lang="en-US" altLang="zh-CN" sz="3400"/>
              <a:t>screen.</a:t>
            </a:r>
            <a:endParaRPr lang="en-US" altLang="zh-CN" sz="3400" b="0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4727848" y="1340768"/>
            <a:ext cx="31829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0000FF"/>
                </a:solidFill>
              </a:rPr>
              <a:t>Wanda Cinema </a:t>
            </a:r>
            <a:endParaRPr lang="en-US" altLang="zh-CN" sz="3400" dirty="0">
              <a:solidFill>
                <a:srgbClr val="0000FF"/>
              </a:solidFill>
            </a:endParaRPr>
          </a:p>
        </p:txBody>
      </p:sp>
      <p:pic>
        <p:nvPicPr>
          <p:cNvPr id="14348" name="Picture 12" descr="12125bdcec881a1c79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030788"/>
            <a:ext cx="28082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479376" y="260648"/>
            <a:ext cx="11161240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+mn-lt"/>
              </a:rPr>
              <a:t>Here is some information about three movie theaters. </a:t>
            </a:r>
            <a:endParaRPr lang="en-US" altLang="zh-CN" sz="3200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3" grpId="0"/>
      <p:bldP spid="143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342443" y="1099470"/>
            <a:ext cx="12874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400" dirty="0"/>
              <a:t>￥</a:t>
            </a:r>
            <a:r>
              <a:rPr lang="en-US" altLang="zh-CN" sz="3400" dirty="0"/>
              <a:t>35</a:t>
            </a:r>
            <a:endParaRPr lang="en-US" altLang="zh-CN" sz="3400" dirty="0"/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321959" y="3183523"/>
            <a:ext cx="13065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400" dirty="0"/>
              <a:t>￥</a:t>
            </a:r>
            <a:r>
              <a:rPr lang="en-US" altLang="zh-CN" sz="3400" dirty="0"/>
              <a:t>30</a:t>
            </a:r>
            <a:endParaRPr lang="en-US" altLang="zh-CN" sz="3400" dirty="0"/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320344" y="5267576"/>
            <a:ext cx="1377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400" dirty="0"/>
              <a:t>￥</a:t>
            </a:r>
            <a:r>
              <a:rPr lang="en-US" altLang="zh-CN" sz="3400" dirty="0"/>
              <a:t>25</a:t>
            </a:r>
            <a:endParaRPr lang="en-US" altLang="zh-CN" sz="3400" dirty="0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591175" y="1341438"/>
            <a:ext cx="4033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Tickets are </a:t>
            </a:r>
            <a:r>
              <a:rPr lang="en-US" altLang="zh-CN" sz="3400" dirty="0">
                <a:solidFill>
                  <a:srgbClr val="FF0000"/>
                </a:solidFill>
              </a:rPr>
              <a:t>cheap</a:t>
            </a:r>
            <a:r>
              <a:rPr lang="en-US" altLang="zh-CN" sz="3400" dirty="0"/>
              <a:t>.</a:t>
            </a:r>
            <a:endParaRPr lang="en-US" altLang="zh-CN" sz="3400" dirty="0"/>
          </a:p>
        </p:txBody>
      </p:sp>
      <p:sp>
        <p:nvSpPr>
          <p:cNvPr id="13322" name="Text Box 9"/>
          <p:cNvSpPr txBox="1">
            <a:spLocks noChangeArrowheads="1"/>
          </p:cNvSpPr>
          <p:nvPr/>
        </p:nvSpPr>
        <p:spPr bwMode="auto">
          <a:xfrm>
            <a:off x="5262563" y="2781300"/>
            <a:ext cx="26908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0000FF"/>
                </a:solidFill>
              </a:rPr>
              <a:t>Bona Cinema</a:t>
            </a:r>
            <a:endParaRPr lang="en-US" altLang="zh-CN" sz="3400" b="0">
              <a:solidFill>
                <a:srgbClr val="0000FF"/>
              </a:solidFill>
            </a:endParaRPr>
          </a:p>
        </p:txBody>
      </p:sp>
      <p:sp>
        <p:nvSpPr>
          <p:cNvPr id="13323" name="Text Box 10"/>
          <p:cNvSpPr txBox="1">
            <a:spLocks noChangeArrowheads="1"/>
          </p:cNvSpPr>
          <p:nvPr/>
        </p:nvSpPr>
        <p:spPr bwMode="auto">
          <a:xfrm>
            <a:off x="5218114" y="4835525"/>
            <a:ext cx="31829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0000FF"/>
                </a:solidFill>
              </a:rPr>
              <a:t>Wanda Cinema</a:t>
            </a:r>
            <a:r>
              <a:rPr lang="en-US" altLang="zh-CN" sz="3400" b="0">
                <a:solidFill>
                  <a:srgbClr val="0000FF"/>
                </a:solidFill>
              </a:rPr>
              <a:t> </a:t>
            </a:r>
            <a:endParaRPr lang="en-US" altLang="zh-CN" sz="3400" b="0">
              <a:solidFill>
                <a:srgbClr val="0000FF"/>
              </a:solidFill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683251" y="3430588"/>
            <a:ext cx="39163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Tickets are </a:t>
            </a:r>
            <a:r>
              <a:rPr lang="en-US" altLang="zh-CN" sz="3400" dirty="0">
                <a:solidFill>
                  <a:srgbClr val="FF0000"/>
                </a:solidFill>
              </a:rPr>
              <a:t>cheaper</a:t>
            </a:r>
            <a:r>
              <a:rPr lang="en-US" altLang="zh-CN" sz="3400" dirty="0"/>
              <a:t>.</a:t>
            </a:r>
            <a:endParaRPr lang="en-US" altLang="zh-CN" sz="3400" dirty="0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5683251" y="5589588"/>
            <a:ext cx="4721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/>
              <a:t>Tickets are </a:t>
            </a:r>
            <a:r>
              <a:rPr lang="en-US" altLang="zh-CN" sz="3400">
                <a:solidFill>
                  <a:srgbClr val="FF0000"/>
                </a:solidFill>
              </a:rPr>
              <a:t>the cheapest</a:t>
            </a:r>
            <a:r>
              <a:rPr lang="en-US" altLang="zh-CN" sz="3400"/>
              <a:t>.</a:t>
            </a:r>
            <a:endParaRPr lang="en-US" altLang="zh-CN" sz="3400"/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5348289" y="692150"/>
            <a:ext cx="25479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0000FF"/>
                </a:solidFill>
              </a:rPr>
              <a:t>Poly Cinema</a:t>
            </a:r>
            <a:endParaRPr lang="en-US" altLang="zh-CN" sz="3400" dirty="0">
              <a:solidFill>
                <a:srgbClr val="0000FF"/>
              </a:solidFill>
            </a:endParaRPr>
          </a:p>
        </p:txBody>
      </p:sp>
      <p:pic>
        <p:nvPicPr>
          <p:cNvPr id="13330" name="Picture 18" descr="timg?image&amp;quality=80&amp;size=b9999_10000&amp;sec=1562740347529&amp;di=11f4ac7531325b72630965d14a40d183&amp;imgtype=0&amp;src=http%3A%2F%2F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8" t="32748" b="34537"/>
          <a:stretch>
            <a:fillRect/>
          </a:stretch>
        </p:blipFill>
        <p:spPr bwMode="auto">
          <a:xfrm>
            <a:off x="1677842" y="4657726"/>
            <a:ext cx="2921198" cy="17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timg?image&amp;quality=80&amp;size=b9999_10000&amp;sec=1562740347529&amp;di=11f4ac7531325b72630965d14a40d183&amp;imgtype=0&amp;src=http%3A%2F%2F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15" r="49692" b="34537"/>
          <a:stretch>
            <a:fillRect/>
          </a:stretch>
        </p:blipFill>
        <p:spPr bwMode="auto">
          <a:xfrm>
            <a:off x="1698294" y="2548089"/>
            <a:ext cx="3024385" cy="176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timg?image&amp;quality=80&amp;size=b9999_10000&amp;sec=1562740347529&amp;di=11f4ac7531325b72630965d14a40d183&amp;imgtype=0&amp;src=http%3A%2F%2F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2" b="70412"/>
          <a:stretch>
            <a:fillRect/>
          </a:stretch>
        </p:blipFill>
        <p:spPr bwMode="auto">
          <a:xfrm>
            <a:off x="1698294" y="485613"/>
            <a:ext cx="3095824" cy="16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807968" y="1427163"/>
            <a:ext cx="44037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 has </a:t>
            </a:r>
            <a:r>
              <a:rPr lang="en-US" altLang="zh-CN" sz="3400" dirty="0">
                <a:solidFill>
                  <a:srgbClr val="FF0000"/>
                </a:solidFill>
              </a:rPr>
              <a:t>comfortable</a:t>
            </a:r>
            <a:r>
              <a:rPr lang="en-US" altLang="zh-CN" sz="3400" dirty="0"/>
              <a:t> seats.</a:t>
            </a:r>
            <a:endParaRPr lang="en-US" altLang="zh-CN" sz="3400" dirty="0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511675" y="2862263"/>
            <a:ext cx="32400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0000FF"/>
                </a:solidFill>
              </a:rPr>
              <a:t> Poly Cinema</a:t>
            </a:r>
            <a:endParaRPr lang="en-US" altLang="zh-CN" sz="3400" dirty="0">
              <a:solidFill>
                <a:srgbClr val="0000FF"/>
              </a:solidFill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584701" y="4941888"/>
            <a:ext cx="2879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0000FF"/>
                </a:solidFill>
              </a:rPr>
              <a:t>Bona Cinema</a:t>
            </a:r>
            <a:endParaRPr lang="en-US" altLang="zh-CN" sz="3400">
              <a:solidFill>
                <a:srgbClr val="0000FF"/>
              </a:solidFill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024563" y="3602289"/>
            <a:ext cx="53228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has </a:t>
            </a:r>
            <a:r>
              <a:rPr lang="en-US" altLang="zh-CN" sz="3400" dirty="0">
                <a:solidFill>
                  <a:srgbClr val="FF0000"/>
                </a:solidFill>
              </a:rPr>
              <a:t>more comfortable</a:t>
            </a:r>
            <a:r>
              <a:rPr lang="en-US" altLang="zh-CN" sz="3400" dirty="0"/>
              <a:t> seats.</a:t>
            </a:r>
            <a:endParaRPr lang="en-US" altLang="zh-CN" sz="3400" dirty="0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5951984" y="5771462"/>
            <a:ext cx="59356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/>
              <a:t>has </a:t>
            </a:r>
            <a:r>
              <a:rPr lang="en-US" altLang="zh-CN" sz="3400" dirty="0">
                <a:solidFill>
                  <a:srgbClr val="FF0000"/>
                </a:solidFill>
              </a:rPr>
              <a:t>the most comfortable</a:t>
            </a:r>
            <a:r>
              <a:rPr lang="en-US" altLang="zh-CN" sz="3400" dirty="0"/>
              <a:t> seats.</a:t>
            </a:r>
            <a:endParaRPr lang="en-US" altLang="zh-CN" sz="3400" dirty="0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511676" y="692151"/>
            <a:ext cx="328981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0000FF"/>
                </a:solidFill>
              </a:rPr>
              <a:t> Wanda Cinema</a:t>
            </a:r>
            <a:r>
              <a:rPr lang="en-US" altLang="zh-CN" sz="3400" b="0" dirty="0">
                <a:solidFill>
                  <a:srgbClr val="0000FF"/>
                </a:solidFill>
              </a:rPr>
              <a:t> </a:t>
            </a:r>
            <a:endParaRPr lang="en-US" altLang="zh-CN" sz="3400" b="0" dirty="0">
              <a:solidFill>
                <a:srgbClr val="0000FF"/>
              </a:solidFill>
            </a:endParaRPr>
          </a:p>
        </p:txBody>
      </p:sp>
      <p:pic>
        <p:nvPicPr>
          <p:cNvPr id="15372" name="Picture 12" descr="201201060947061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" b="6065"/>
          <a:stretch>
            <a:fillRect/>
          </a:stretch>
        </p:blipFill>
        <p:spPr bwMode="auto">
          <a:xfrm>
            <a:off x="1703388" y="4724400"/>
            <a:ext cx="281146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152785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33376"/>
            <a:ext cx="2843212" cy="213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-184777332877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5"/>
          <a:stretch>
            <a:fillRect/>
          </a:stretch>
        </p:blipFill>
        <p:spPr bwMode="auto">
          <a:xfrm>
            <a:off x="1703388" y="2636839"/>
            <a:ext cx="2813050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40" grpId="0"/>
      <p:bldP spid="184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695400" y="3140968"/>
            <a:ext cx="2881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B050"/>
                </a:solidFill>
              </a:rPr>
              <a:t>theater </a:t>
            </a:r>
            <a:r>
              <a:rPr lang="en-US" altLang="zh-CN" i="1" dirty="0">
                <a:solidFill>
                  <a:srgbClr val="00B050"/>
                </a:solidFill>
              </a:rPr>
              <a:t>n.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zh-CN" altLang="en-US" dirty="0">
                <a:solidFill>
                  <a:srgbClr val="00B050"/>
                </a:solidFill>
              </a:rPr>
              <a:t>剧场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719736" y="1844824"/>
            <a:ext cx="2233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</a:rPr>
              <a:t>seat </a:t>
            </a:r>
            <a:r>
              <a:rPr lang="en-US" altLang="zh-CN" i="1" dirty="0">
                <a:solidFill>
                  <a:srgbClr val="00B050"/>
                </a:solidFill>
              </a:rPr>
              <a:t>n.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zh-CN" altLang="en-US" dirty="0">
                <a:solidFill>
                  <a:srgbClr val="00B050"/>
                </a:solidFill>
              </a:rPr>
              <a:t>座位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9455697" y="1844824"/>
            <a:ext cx="273630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</a:rPr>
              <a:t>screen </a:t>
            </a:r>
            <a:r>
              <a:rPr lang="en-US" altLang="zh-CN" i="1" dirty="0">
                <a:solidFill>
                  <a:srgbClr val="00B050"/>
                </a:solidFill>
              </a:rPr>
              <a:t>n.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zh-CN" altLang="en-US" dirty="0">
                <a:solidFill>
                  <a:srgbClr val="00B050"/>
                </a:solidFill>
              </a:rPr>
              <a:t>屏幕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127448" y="5661248"/>
            <a:ext cx="25193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B050"/>
                </a:solidFill>
              </a:rPr>
              <a:t>ticket </a:t>
            </a:r>
            <a:r>
              <a:rPr lang="en-US" altLang="zh-CN" i="1">
                <a:solidFill>
                  <a:srgbClr val="00B050"/>
                </a:solidFill>
              </a:rPr>
              <a:t>n.</a:t>
            </a:r>
            <a:r>
              <a:rPr lang="en-US" altLang="zh-CN">
                <a:solidFill>
                  <a:srgbClr val="00B050"/>
                </a:solidFill>
              </a:rPr>
              <a:t> </a:t>
            </a:r>
            <a:r>
              <a:rPr lang="zh-CN" altLang="en-US">
                <a:solidFill>
                  <a:srgbClr val="00B050"/>
                </a:solidFill>
              </a:rPr>
              <a:t>票 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8256240" y="5733256"/>
            <a:ext cx="30591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</a:rPr>
              <a:t>reporter </a:t>
            </a:r>
            <a:r>
              <a:rPr lang="en-US" altLang="zh-CN" i="1" dirty="0">
                <a:solidFill>
                  <a:srgbClr val="00B050"/>
                </a:solidFill>
              </a:rPr>
              <a:t>n.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zh-CN" altLang="en-US" dirty="0">
                <a:solidFill>
                  <a:srgbClr val="00B050"/>
                </a:solidFill>
              </a:rPr>
              <a:t>记者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4231532" y="5661248"/>
            <a:ext cx="331236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100" dirty="0">
                <a:solidFill>
                  <a:srgbClr val="00B050"/>
                </a:solidFill>
              </a:rPr>
              <a:t>DJ </a:t>
            </a:r>
            <a:r>
              <a:rPr lang="en-US" altLang="zh-CN" sz="3100" i="1" dirty="0">
                <a:solidFill>
                  <a:srgbClr val="00B050"/>
                </a:solidFill>
              </a:rPr>
              <a:t>n.</a:t>
            </a:r>
            <a:r>
              <a:rPr lang="en-US" altLang="zh-CN" sz="3100" dirty="0">
                <a:solidFill>
                  <a:srgbClr val="00B050"/>
                </a:solidFill>
              </a:rPr>
              <a:t> </a:t>
            </a:r>
            <a:r>
              <a:rPr lang="zh-CN" altLang="en-US" sz="3100" dirty="0">
                <a:solidFill>
                  <a:srgbClr val="00B050"/>
                </a:solidFill>
              </a:rPr>
              <a:t>电台主持人</a:t>
            </a:r>
            <a:endParaRPr lang="zh-CN" altLang="en-US" sz="3100" dirty="0">
              <a:solidFill>
                <a:srgbClr val="00B050"/>
              </a:solidFill>
            </a:endParaRPr>
          </a:p>
        </p:txBody>
      </p:sp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124744"/>
            <a:ext cx="3095625" cy="20367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789040"/>
            <a:ext cx="2548706" cy="18095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196752"/>
            <a:ext cx="3142857" cy="1835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284984"/>
            <a:ext cx="3413718" cy="22739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51" y="50840"/>
            <a:ext cx="3581955" cy="10984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532" y="3573016"/>
            <a:ext cx="2868086" cy="1916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utoUpdateAnimBg="0"/>
      <p:bldP spid="4" grpId="0" autoUpdateAnimBg="0"/>
      <p:bldP spid="5" grpId="0"/>
      <p:bldP spid="6" grpId="0" autoUpdateAnimBg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55440" y="1285015"/>
            <a:ext cx="964907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worst  </a:t>
            </a:r>
            <a:r>
              <a:rPr lang="en-US" altLang="zh-CN" i="1" dirty="0">
                <a:solidFill>
                  <a:srgbClr val="00B050"/>
                </a:solidFill>
              </a:rPr>
              <a:t>adj</a:t>
            </a:r>
            <a:r>
              <a:rPr lang="en-US" altLang="zh-CN" i="1" dirty="0" smtClean="0">
                <a:solidFill>
                  <a:srgbClr val="00B050"/>
                </a:solidFill>
              </a:rPr>
              <a:t>.</a:t>
            </a:r>
            <a:r>
              <a:rPr lang="en-US" altLang="zh-CN" dirty="0" smtClean="0">
                <a:solidFill>
                  <a:srgbClr val="00B050"/>
                </a:solidFill>
              </a:rPr>
              <a:t> &amp; </a:t>
            </a:r>
            <a:r>
              <a:rPr lang="en-US" altLang="zh-CN" i="1" dirty="0" smtClean="0">
                <a:solidFill>
                  <a:srgbClr val="00B050"/>
                </a:solidFill>
              </a:rPr>
              <a:t>adv</a:t>
            </a:r>
            <a:r>
              <a:rPr lang="en-US" altLang="zh-CN" i="1" dirty="0">
                <a:solidFill>
                  <a:srgbClr val="00B050"/>
                </a:solidFill>
              </a:rPr>
              <a:t>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   (</a:t>
            </a:r>
            <a:r>
              <a:rPr lang="en-US" altLang="zh-CN" dirty="0">
                <a:solidFill>
                  <a:srgbClr val="00B050"/>
                </a:solidFill>
              </a:rPr>
              <a:t>bad</a:t>
            </a:r>
            <a:r>
              <a:rPr lang="zh-CN" altLang="en-US" dirty="0">
                <a:solidFill>
                  <a:srgbClr val="00B050"/>
                </a:solidFill>
              </a:rPr>
              <a:t>和</a:t>
            </a:r>
            <a:r>
              <a:rPr lang="en-US" altLang="zh-CN" dirty="0">
                <a:solidFill>
                  <a:srgbClr val="00B050"/>
                </a:solidFill>
              </a:rPr>
              <a:t>badly</a:t>
            </a:r>
            <a:r>
              <a:rPr lang="zh-CN" altLang="en-US" dirty="0">
                <a:solidFill>
                  <a:srgbClr val="00B050"/>
                </a:solidFill>
              </a:rPr>
              <a:t>的最高级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zh-CN" altLang="en-US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最差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); </a:t>
            </a:r>
            <a:r>
              <a:rPr lang="zh-CN" altLang="en-US" dirty="0">
                <a:solidFill>
                  <a:srgbClr val="00B050"/>
                </a:solidFill>
              </a:rPr>
              <a:t>最坏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); </a:t>
            </a:r>
            <a:r>
              <a:rPr lang="zh-CN" altLang="en-US" dirty="0">
                <a:solidFill>
                  <a:srgbClr val="00B050"/>
                </a:solidFill>
              </a:rPr>
              <a:t>最糟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zh-CN" altLang="en-US" b="0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47528" y="3861048"/>
            <a:ext cx="8208963" cy="121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Linda sings </a:t>
            </a:r>
            <a:r>
              <a:rPr lang="en-US" altLang="zh-CN" dirty="0">
                <a:solidFill>
                  <a:srgbClr val="FF0000"/>
                </a:solidFill>
              </a:rPr>
              <a:t>worst</a:t>
            </a:r>
            <a:r>
              <a:rPr lang="en-US" altLang="zh-CN" dirty="0"/>
              <a:t> of the three girls. 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00FF"/>
                </a:solidFill>
              </a:rPr>
              <a:t>(</a:t>
            </a:r>
            <a:r>
              <a:rPr lang="en-US" altLang="zh-CN" i="1" dirty="0" smtClean="0">
                <a:solidFill>
                  <a:srgbClr val="0000FF"/>
                </a:solidFill>
              </a:rPr>
              <a:t>adv.</a:t>
            </a:r>
            <a:r>
              <a:rPr lang="en-US" altLang="zh-CN" dirty="0" smtClean="0">
                <a:solidFill>
                  <a:srgbClr val="0000FF"/>
                </a:solidFill>
              </a:rPr>
              <a:t>)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三个女孩中</a:t>
            </a:r>
            <a:r>
              <a:rPr lang="zh-CN" altLang="en-US" dirty="0" smtClean="0"/>
              <a:t>，</a:t>
            </a:r>
            <a:r>
              <a:rPr lang="en-US" altLang="zh-CN" dirty="0"/>
              <a:t> Linda</a:t>
            </a:r>
            <a:r>
              <a:rPr lang="zh-CN" altLang="en-US" dirty="0" smtClean="0"/>
              <a:t>唱</a:t>
            </a:r>
            <a:r>
              <a:rPr lang="zh-CN" altLang="en-US" dirty="0"/>
              <a:t>得最差。</a:t>
            </a:r>
            <a:endParaRPr lang="zh-CN" alt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27448" y="2509151"/>
            <a:ext cx="10297144" cy="121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e.g. </a:t>
            </a:r>
            <a:r>
              <a:rPr lang="en-US" altLang="zh-CN" dirty="0" smtClean="0"/>
              <a:t>This </a:t>
            </a:r>
            <a:r>
              <a:rPr lang="en-US" altLang="zh-CN" dirty="0"/>
              <a:t>is the </a:t>
            </a:r>
            <a:r>
              <a:rPr lang="en-US" altLang="zh-CN" dirty="0">
                <a:solidFill>
                  <a:srgbClr val="FF0000"/>
                </a:solidFill>
              </a:rPr>
              <a:t>worst</a:t>
            </a:r>
            <a:r>
              <a:rPr lang="en-US" altLang="zh-CN" dirty="0"/>
              <a:t> storm for five years. </a:t>
            </a:r>
            <a:r>
              <a:rPr lang="en-US" altLang="zh-CN" dirty="0" smtClean="0">
                <a:solidFill>
                  <a:srgbClr val="0000FF"/>
                </a:solidFill>
              </a:rPr>
              <a:t>(</a:t>
            </a:r>
            <a:r>
              <a:rPr lang="en-US" altLang="zh-CN" i="1" dirty="0" smtClean="0">
                <a:solidFill>
                  <a:srgbClr val="0000FF"/>
                </a:solidFill>
              </a:rPr>
              <a:t>adj</a:t>
            </a:r>
            <a:r>
              <a:rPr lang="en-US" altLang="zh-CN" dirty="0" smtClean="0">
                <a:solidFill>
                  <a:srgbClr val="0000FF"/>
                </a:solidFill>
              </a:rPr>
              <a:t>.)</a:t>
            </a:r>
            <a:r>
              <a:rPr lang="en-US" altLang="zh-CN" dirty="0"/>
              <a:t>  </a:t>
            </a:r>
            <a:br>
              <a:rPr lang="en-US" altLang="zh-CN" dirty="0"/>
            </a:br>
            <a:r>
              <a:rPr lang="en-US" altLang="zh-CN" dirty="0" smtClean="0"/>
              <a:t>       </a:t>
            </a:r>
            <a:r>
              <a:rPr lang="zh-CN" altLang="en-US" dirty="0" smtClean="0"/>
              <a:t>这</a:t>
            </a:r>
            <a:r>
              <a:rPr lang="zh-CN" altLang="en-US" dirty="0"/>
              <a:t>是五年来最厉害的暴风雨。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0296" y="764704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zh-CN" altLang="en-US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39416" y="980728"/>
            <a:ext cx="9792765" cy="174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B050"/>
                </a:solidFill>
              </a:rPr>
              <a:t>    cheaply    </a:t>
            </a:r>
            <a:r>
              <a:rPr lang="en-US" altLang="zh-CN" i="1" dirty="0">
                <a:solidFill>
                  <a:srgbClr val="00B050"/>
                </a:solidFill>
              </a:rPr>
              <a:t>adv.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      </a:t>
            </a:r>
            <a:r>
              <a:rPr lang="zh-CN" altLang="en-US" dirty="0" smtClean="0">
                <a:solidFill>
                  <a:srgbClr val="00B050"/>
                </a:solidFill>
              </a:rPr>
              <a:t>便宜</a:t>
            </a:r>
            <a:r>
              <a:rPr lang="zh-CN" altLang="en-US" dirty="0">
                <a:solidFill>
                  <a:srgbClr val="00B050"/>
                </a:solidFill>
              </a:rPr>
              <a:t>地</a:t>
            </a:r>
            <a:endParaRPr lang="en-US" altLang="zh-CN" dirty="0">
              <a:solidFill>
                <a:srgbClr val="00B05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B050"/>
                </a:solidFill>
              </a:rPr>
              <a:t>    carefully  </a:t>
            </a:r>
            <a:r>
              <a:rPr lang="en-US" altLang="zh-CN" i="1" dirty="0">
                <a:solidFill>
                  <a:srgbClr val="00B050"/>
                </a:solidFill>
              </a:rPr>
              <a:t>adv.</a:t>
            </a:r>
            <a:r>
              <a:rPr lang="en-US" altLang="zh-CN" dirty="0">
                <a:solidFill>
                  <a:srgbClr val="00B050"/>
                </a:solidFill>
              </a:rPr>
              <a:t>  </a:t>
            </a:r>
            <a:r>
              <a:rPr lang="en-US" altLang="zh-CN" dirty="0" smtClean="0">
                <a:solidFill>
                  <a:srgbClr val="00B050"/>
                </a:solidFill>
              </a:rPr>
              <a:t>     </a:t>
            </a:r>
            <a:r>
              <a:rPr lang="zh-CN" altLang="en-US" dirty="0" smtClean="0">
                <a:solidFill>
                  <a:srgbClr val="00B050"/>
                </a:solidFill>
              </a:rPr>
              <a:t>细致</a:t>
            </a:r>
            <a:r>
              <a:rPr lang="zh-CN" altLang="en-US" dirty="0">
                <a:solidFill>
                  <a:srgbClr val="00B050"/>
                </a:solidFill>
              </a:rPr>
              <a:t>地</a:t>
            </a:r>
            <a:r>
              <a:rPr lang="en-US" altLang="zh-CN" dirty="0">
                <a:solidFill>
                  <a:srgbClr val="00B050"/>
                </a:solidFill>
              </a:rPr>
              <a:t>; </a:t>
            </a:r>
            <a:r>
              <a:rPr lang="zh-CN" altLang="en-US" dirty="0">
                <a:solidFill>
                  <a:srgbClr val="00B050"/>
                </a:solidFill>
              </a:rPr>
              <a:t>小心地</a:t>
            </a:r>
            <a:r>
              <a:rPr lang="en-US" altLang="zh-CN" dirty="0">
                <a:solidFill>
                  <a:srgbClr val="00B050"/>
                </a:solidFill>
              </a:rPr>
              <a:t>; </a:t>
            </a:r>
            <a:r>
              <a:rPr lang="zh-CN" altLang="en-US" dirty="0">
                <a:solidFill>
                  <a:srgbClr val="00B050"/>
                </a:solidFill>
              </a:rPr>
              <a:t>谨慎地</a:t>
            </a:r>
            <a:endParaRPr lang="en-US" altLang="zh-CN" dirty="0">
              <a:solidFill>
                <a:srgbClr val="00B05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B050"/>
                </a:solidFill>
              </a:rPr>
              <a:t>    comfortably  </a:t>
            </a:r>
            <a:r>
              <a:rPr lang="en-US" altLang="zh-CN" i="1" dirty="0">
                <a:solidFill>
                  <a:srgbClr val="00B050"/>
                </a:solidFill>
              </a:rPr>
              <a:t>adv.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zh-CN" altLang="en-US" dirty="0">
                <a:solidFill>
                  <a:srgbClr val="00B050"/>
                </a:solidFill>
              </a:rPr>
              <a:t>舒服地</a:t>
            </a:r>
            <a:r>
              <a:rPr lang="en-US" altLang="zh-CN" dirty="0">
                <a:solidFill>
                  <a:srgbClr val="00B050"/>
                </a:solidFill>
              </a:rPr>
              <a:t>; </a:t>
            </a:r>
            <a:r>
              <a:rPr lang="zh-CN" altLang="en-US" dirty="0">
                <a:solidFill>
                  <a:srgbClr val="00B050"/>
                </a:solidFill>
              </a:rPr>
              <a:t>舒适地</a:t>
            </a:r>
            <a:endParaRPr lang="zh-CN" altLang="en-US" b="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99456" y="3645024"/>
            <a:ext cx="10729192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28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e.g.  You can buy skirts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cheaply </a:t>
            </a:r>
            <a:r>
              <a:rPr lang="en-US" altLang="zh-CN" dirty="0"/>
              <a:t>in this </a:t>
            </a:r>
            <a:r>
              <a:rPr lang="en-US" altLang="zh-CN" dirty="0" smtClean="0"/>
              <a:t>clothes </a:t>
            </a:r>
            <a:r>
              <a:rPr lang="en-US" altLang="zh-CN" dirty="0"/>
              <a:t>store.  </a:t>
            </a:r>
            <a:endParaRPr lang="en-US" altLang="zh-CN" dirty="0" smtClean="0"/>
          </a:p>
          <a:p>
            <a:pPr eaLnBrk="1" hangingPunct="1">
              <a:lnSpc>
                <a:spcPct val="115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在</a:t>
            </a:r>
            <a:r>
              <a:rPr lang="zh-CN" altLang="en-US" dirty="0"/>
              <a:t>这家服装店里你</a:t>
            </a:r>
            <a:r>
              <a:rPr lang="zh-CN" altLang="en-US" dirty="0" smtClean="0"/>
              <a:t>可以很</a:t>
            </a:r>
            <a:r>
              <a:rPr lang="zh-CN" altLang="en-US" dirty="0"/>
              <a:t>便宜地买到短裙。</a:t>
            </a:r>
            <a:endParaRPr lang="zh-CN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99456" y="2924944"/>
            <a:ext cx="781208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构词法：形容词</a:t>
            </a:r>
            <a:r>
              <a:rPr lang="en-US" altLang="zh-CN" dirty="0">
                <a:solidFill>
                  <a:srgbClr val="0000FF"/>
                </a:solidFill>
              </a:rPr>
              <a:t>+-</a:t>
            </a:r>
            <a:r>
              <a:rPr lang="en-US" altLang="zh-CN" dirty="0" err="1">
                <a:solidFill>
                  <a:srgbClr val="0000FF"/>
                </a:solidFill>
              </a:rPr>
              <a:t>ly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→</a:t>
            </a:r>
            <a:r>
              <a:rPr lang="zh-CN" altLang="en-US" dirty="0">
                <a:solidFill>
                  <a:srgbClr val="0000FF"/>
                </a:solidFill>
              </a:rPr>
              <a:t>副词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91544" y="4797152"/>
            <a:ext cx="7307262" cy="119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Alice chooses clothes </a:t>
            </a:r>
            <a:r>
              <a:rPr lang="en-US" altLang="zh-CN" dirty="0">
                <a:solidFill>
                  <a:srgbClr val="FF0000"/>
                </a:solidFill>
              </a:rPr>
              <a:t>carefully</a:t>
            </a:r>
            <a:r>
              <a:rPr lang="en-US" altLang="zh-CN" dirty="0"/>
              <a:t>.   </a:t>
            </a:r>
            <a:endParaRPr lang="en-US" altLang="zh-CN" dirty="0"/>
          </a:p>
          <a:p>
            <a:pPr eaLnBrk="1" hangingPunct="1">
              <a:lnSpc>
                <a:spcPct val="115000"/>
              </a:lnSpc>
            </a:pPr>
            <a:r>
              <a:rPr lang="en-US" altLang="zh-CN" dirty="0"/>
              <a:t>Alice</a:t>
            </a:r>
            <a:r>
              <a:rPr lang="zh-CN" altLang="en-US" dirty="0" smtClean="0"/>
              <a:t>挑</a:t>
            </a:r>
            <a:r>
              <a:rPr lang="zh-CN" altLang="en-US" dirty="0"/>
              <a:t>衣服很仔细。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35760" y="2905290"/>
            <a:ext cx="705678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It’s the most expensive.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 has the best clothes.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It’s the worst store.</a:t>
            </a:r>
            <a:endParaRPr kumimoji="1" lang="en-US" altLang="zh-CN" dirty="0"/>
          </a:p>
          <a:p>
            <a:pPr marL="2778125" indent="-2778125" eaLnBrk="1" hangingPunct="1">
              <a:lnSpc>
                <a:spcPct val="120000"/>
              </a:lnSpc>
            </a:pPr>
            <a:r>
              <a:rPr kumimoji="1" lang="en-US" altLang="zh-CN" dirty="0"/>
              <a:t>_____________ You can buy clothes </a:t>
            </a:r>
            <a:r>
              <a:rPr kumimoji="1" lang="en-US" altLang="zh-CN" dirty="0" smtClean="0"/>
              <a:t>the most </a:t>
            </a:r>
            <a:r>
              <a:rPr kumimoji="1" lang="en-US" altLang="zh-CN" dirty="0"/>
              <a:t>cheaply there.</a:t>
            </a:r>
            <a:endParaRPr kumimoji="1" lang="en-US" altLang="zh-CN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17721" y="2930556"/>
            <a:ext cx="214677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Blue Moon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33847" y="3532112"/>
            <a:ext cx="171452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Miller’s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3935760" y="4110618"/>
            <a:ext cx="3455988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Dream Clothes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488" name="Text Box 5"/>
          <p:cNvSpPr txBox="1">
            <a:spLocks noChangeArrowheads="1"/>
          </p:cNvSpPr>
          <p:nvPr/>
        </p:nvSpPr>
        <p:spPr bwMode="auto">
          <a:xfrm>
            <a:off x="1379240" y="597020"/>
            <a:ext cx="10347599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Write the correct store or radio station next to each statement.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4533847" y="4639925"/>
            <a:ext cx="164291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Miller’s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8065" y="2062590"/>
            <a:ext cx="34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Clothes stores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3" y="575642"/>
            <a:ext cx="1219099" cy="1219099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>
            <a:off x="540373" y="2884944"/>
            <a:ext cx="3096344" cy="1552182"/>
          </a:xfrm>
          <a:prstGeom prst="homePlate">
            <a:avLst>
              <a:gd name="adj" fmla="val 22457"/>
            </a:avLst>
          </a:prstGeom>
          <a:solidFill>
            <a:srgbClr val="E7E0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Miller’s    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Moon   Dream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096276"/>
            <a:ext cx="1182934" cy="11829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numSld="999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9" grpId="0"/>
      <p:bldP spid="7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711624" y="1246409"/>
            <a:ext cx="9145016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It has the worst music.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They play the most boring songs.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The DJs choose songs the </a:t>
            </a:r>
            <a:r>
              <a:rPr kumimoji="1" lang="en-US" altLang="zh-CN" dirty="0" smtClean="0">
                <a:cs typeface="Times New Roman" panose="02020603050405020304" pitchFamily="18" charset="0"/>
              </a:rPr>
              <a:t>most carefully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It’s the most popular.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78099" y="1339109"/>
            <a:ext cx="1631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970 AM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63691" y="1905193"/>
            <a:ext cx="1773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97.9 FM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2815307" y="2535567"/>
            <a:ext cx="1843742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107.9 FM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892008" y="3097436"/>
            <a:ext cx="1630507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97.9 FM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11586" y="692696"/>
            <a:ext cx="34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Radio Stations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6005" y="3933056"/>
            <a:ext cx="10784080" cy="2312510"/>
            <a:chOff x="822968" y="4331320"/>
            <a:chExt cx="10784080" cy="231251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8" y="4334841"/>
              <a:ext cx="3463328" cy="230898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90" y="4331320"/>
              <a:ext cx="3566758" cy="229466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761" y="4331320"/>
              <a:ext cx="3316568" cy="2294663"/>
            </a:xfrm>
            <a:prstGeom prst="rect">
              <a:avLst/>
            </a:prstGeom>
          </p:spPr>
        </p:pic>
      </p:grpSp>
      <p:sp>
        <p:nvSpPr>
          <p:cNvPr id="13" name="五边形 12"/>
          <p:cNvSpPr/>
          <p:nvPr/>
        </p:nvSpPr>
        <p:spPr>
          <a:xfrm>
            <a:off x="396720" y="1469567"/>
            <a:ext cx="2171252" cy="1512182"/>
          </a:xfrm>
          <a:prstGeom prst="homePlate">
            <a:avLst>
              <a:gd name="adj" fmla="val 16175"/>
            </a:avLst>
          </a:prstGeom>
          <a:solidFill>
            <a:srgbClr val="FF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970 AM        97.9 FM       107.9 FM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11424" y="1772816"/>
            <a:ext cx="10297144" cy="40072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99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76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5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3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0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8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5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24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dirty="0" smtClean="0"/>
              <a:t>Recite the conversation of 2d.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dirty="0" smtClean="0"/>
              <a:t>Preview the </a:t>
            </a:r>
            <a:r>
              <a:rPr lang="en-US" altLang="zh-CN" i="1" dirty="0" smtClean="0"/>
              <a:t>Grammar Focus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dirty="0" smtClean="0"/>
              <a:t>Make two conversations.</a:t>
            </a:r>
            <a:endParaRPr lang="en-US" altLang="zh-CN" dirty="0" smtClean="0"/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i="1" dirty="0" smtClean="0"/>
              <a:t>Example:</a:t>
            </a:r>
            <a:endParaRPr lang="en-US" altLang="zh-CN" i="1" dirty="0" smtClean="0"/>
          </a:p>
          <a:p>
            <a:pPr>
              <a:lnSpc>
                <a:spcPct val="105000"/>
              </a:lnSpc>
            </a:pPr>
            <a:r>
              <a:rPr lang="en-US" altLang="zh-CN" i="1" dirty="0" smtClean="0"/>
              <a:t>—What’s </a:t>
            </a:r>
            <a:r>
              <a:rPr lang="en-US" altLang="zh-CN" i="1" dirty="0"/>
              <a:t>the best movie theater?</a:t>
            </a:r>
            <a:endParaRPr lang="en-US" altLang="zh-CN" i="1" dirty="0"/>
          </a:p>
          <a:p>
            <a:pPr>
              <a:lnSpc>
                <a:spcPct val="105000"/>
              </a:lnSpc>
            </a:pPr>
            <a:r>
              <a:rPr lang="en-US" altLang="zh-CN" i="1" dirty="0" smtClean="0"/>
              <a:t>—Sun </a:t>
            </a:r>
            <a:r>
              <a:rPr lang="en-US" altLang="zh-CN" i="1" dirty="0"/>
              <a:t>Cinema. It’s the cheapest.</a:t>
            </a:r>
            <a:endParaRPr lang="en-US" altLang="zh-CN" i="1" dirty="0"/>
          </a:p>
          <a:p>
            <a:pPr>
              <a:lnSpc>
                <a:spcPct val="105000"/>
              </a:lnSpc>
            </a:pPr>
            <a:r>
              <a:rPr lang="en-US" altLang="zh-CN" i="1" dirty="0" smtClean="0"/>
              <a:t>—But </a:t>
            </a:r>
            <a:r>
              <a:rPr lang="en-US" altLang="zh-CN" i="1" dirty="0"/>
              <a:t>I think Moon Theater has the most comfortable seats</a:t>
            </a:r>
            <a:r>
              <a:rPr lang="en-US" altLang="zh-CN" i="1" dirty="0" smtClean="0"/>
              <a:t>.</a:t>
            </a:r>
            <a:endParaRPr lang="en-US" altLang="zh-CN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548680"/>
            <a:ext cx="4392488" cy="1063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8972" y="1700808"/>
            <a:ext cx="10295890" cy="17532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en-US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What's </a:t>
            </a:r>
            <a:r>
              <a:rPr lang="en-US" sz="5400" b="1" u="sng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best</a:t>
            </a:r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movie theater?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23495" y="116205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07047" y="908702"/>
          <a:ext cx="8208645" cy="5965190"/>
        </p:xfrm>
        <a:graphic>
          <a:graphicData uri="http://schemas.openxmlformats.org/drawingml/2006/table">
            <a:tbl>
              <a:tblPr firstRow="1" bandRow="1"/>
              <a:tblGrid>
                <a:gridCol w="1056640"/>
                <a:gridCol w="3048000"/>
              </a:tblGrid>
              <a:tr h="580222">
                <a:tc>
                  <a:txBody>
                    <a:bodyPr/>
                    <a:p>
                      <a:pPr algn="ctr">
                        <a:buNone/>
                      </a:pPr>
                      <a:endParaRPr lang="zh-CN" altLang="zh-C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规则变化规律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单音节词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endParaRPr lang="en-US" altLang="zh-CN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双音节词</a:t>
                      </a:r>
                      <a:endParaRPr lang="zh-CN" altLang="zh-C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7912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1176655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88519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1983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多音节词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双音节词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  <p:sp>
        <p:nvSpPr>
          <p:cNvPr id="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88030" y="1557020"/>
            <a:ext cx="2507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一般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在词尾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+est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88665" y="2132965"/>
            <a:ext cx="28092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以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结尾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的词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88665" y="2637155"/>
            <a:ext cx="295719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重读闭音节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词词尾只有一个辅音字母，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双写辅音字母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+est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88665" y="3789045"/>
            <a:ext cx="30365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辅音字母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+y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的双音节词，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把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变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i+est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12185" y="5157470"/>
            <a:ext cx="20427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most+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词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279015" y="188595"/>
            <a:ext cx="948690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最高级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规则变化规律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P114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23495" y="116205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07047" y="908702"/>
          <a:ext cx="8208645" cy="5965190"/>
        </p:xfrm>
        <a:graphic>
          <a:graphicData uri="http://schemas.openxmlformats.org/drawingml/2006/table">
            <a:tbl>
              <a:tblPr firstRow="1" bandRow="1"/>
              <a:tblGrid>
                <a:gridCol w="1056640"/>
                <a:gridCol w="3048000"/>
                <a:gridCol w="2052044"/>
                <a:gridCol w="2051685"/>
              </a:tblGrid>
              <a:tr h="580222">
                <a:tc>
                  <a:txBody>
                    <a:bodyPr/>
                    <a:p>
                      <a:pPr algn="ctr">
                        <a:buNone/>
                      </a:pPr>
                      <a:endParaRPr lang="zh-CN" altLang="zh-C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规则变化规律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最高级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单音节词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endParaRPr lang="en-US" altLang="zh-CN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双音节词</a:t>
                      </a:r>
                      <a:endParaRPr lang="zh-CN" altLang="zh-C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7912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1176655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88519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funny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1983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多音节词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双音节词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wonderful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boring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quickly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304530" y="1454150"/>
            <a:ext cx="2344420" cy="500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the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 fast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est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the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 fine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st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the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 thin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nest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the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 funn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iest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most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wonderful</a:t>
            </a: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most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boring</a:t>
            </a: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most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quickly</a:t>
            </a: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88030" y="1557020"/>
            <a:ext cx="2507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一般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在词尾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+est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88665" y="2132965"/>
            <a:ext cx="28092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以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结尾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的词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88665" y="2637155"/>
            <a:ext cx="295719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重读闭音节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词词尾只有一个辅音字母，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双写辅音字母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+est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88665" y="3789045"/>
            <a:ext cx="30365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辅音字母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+y</a:t>
            </a:r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的双音节词，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把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变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i+est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12185" y="5157470"/>
            <a:ext cx="20427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most+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词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279015" y="188595"/>
            <a:ext cx="723519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最高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规则变化规律</a:t>
            </a:r>
            <a:endParaRPr lang="zh-CN" altLang="en-US" b="1" u="sng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3525" y="908685"/>
            <a:ext cx="181610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补充笔记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135505" y="188595"/>
            <a:ext cx="997267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最高级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不规则变化规律</a:t>
            </a:r>
            <a:endParaRPr lang="zh-CN" altLang="en-US" b="1" u="sng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52040" y="1340485"/>
          <a:ext cx="9112250" cy="3970020"/>
        </p:xfrm>
        <a:graphic>
          <a:graphicData uri="http://schemas.openxmlformats.org/drawingml/2006/table">
            <a:tbl>
              <a:tblPr firstRow="1" bandRow="1"/>
              <a:tblGrid>
                <a:gridCol w="2846705"/>
                <a:gridCol w="3227705"/>
                <a:gridCol w="3037840"/>
              </a:tblGrid>
              <a:tr h="5803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最高级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803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good/well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</a:t>
                      </a:r>
                      <a:endParaRPr lang="en-US" altLang="zh-CN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best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79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bad/badly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worse</a:t>
                      </a:r>
                      <a:endParaRPr lang="en-US" altLang="zh-CN" sz="3200" b="1" u="sng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altLang="zh-CN" sz="3200" b="1" u="sng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worst</a:t>
                      </a:r>
                      <a:endParaRPr lang="en-US" altLang="zh-CN" sz="3200" b="1" u="sng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79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many/much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</a:t>
                      </a:r>
                      <a:endParaRPr lang="en-US" altLang="zh-CN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81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</a:t>
                      </a:r>
                      <a:endParaRPr lang="en-US" altLang="zh-CN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least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1068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farther/further</a:t>
                      </a:r>
                      <a:endParaRPr lang="en-US" altLang="zh-CN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farthest/furthest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1424" y="1700808"/>
            <a:ext cx="103909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en-US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What's the best movie theater?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2" r="18784"/>
          <a:stretch>
            <a:fillRect/>
          </a:stretch>
        </p:blipFill>
        <p:spPr>
          <a:xfrm>
            <a:off x="2855595" y="3429000"/>
            <a:ext cx="6111875" cy="131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ABLE_BEAUTIFY" val="smartTable{d77bebaf-c778-4494-bc0c-c8ea44a7b261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ABLE_BEAUTIFY" val="smartTable{9f5c707c-98f3-499b-a8c7-3c53b5f36d77}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TABLE_ENDDRAG_ORIGIN_RECT" val="717*312"/>
  <p:tag name="TABLE_ENDDRAG_RECT" val="185*105*717*312"/>
</p:tagLst>
</file>

<file path=ppt/tags/tag33.xml><?xml version="1.0" encoding="utf-8"?>
<p:tagLst xmlns:p="http://schemas.openxmlformats.org/presentationml/2006/main">
  <p:tag name="KSO_WM_UNIT_PLACING_PICTURE_USER_VIEWPORT" val="{&quot;height&quot;:2120.7858267716533,&quot;width&quot;:5726.516535433071}"/>
</p:tagLst>
</file>

<file path=ppt/tags/tag34.xml><?xml version="1.0" encoding="utf-8"?>
<p:tagLst xmlns:p="http://schemas.openxmlformats.org/presentationml/2006/main">
  <p:tag name="KSO_WM_UNIT_TABLE_BEAUTIFY" val="smartTable{eb4f3dee-bd97-43b2-b32c-e9172772f81a}"/>
  <p:tag name="TABLE_ENDDRAG_ORIGIN_RECT" val="934*288"/>
  <p:tag name="TABLE_ENDDRAG_RECT" val="14*191*934*288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ABLE_BEAUTIFY" val="smartTable{8f6f280e-3ac9-4398-ab53-2cb13d9ac6a2}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commondata" val="eyJoZGlkIjoiNDM4NDRhZjIyZDUyMzExNjg0NmQ2NTc2MzhlMmQ2ZTYifQ=="/>
  <p:tag name="KSO_WPP_MARK_KEY" val="43f08477-8707-4e12-83ac-5c5f479cb15e"/>
  <p:tag name="COMMONDATA" val="eyJoZGlkIjoiMTJmNTg2ODljNGQyMTIwYzYzZjY5YTYzOWFjMThmMDg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10129</Words>
  <Application>WPS 演示</Application>
  <PresentationFormat>宽屏</PresentationFormat>
  <Paragraphs>695</Paragraphs>
  <Slides>43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452</cp:revision>
  <dcterms:created xsi:type="dcterms:W3CDTF">2013-03-17T02:35:00Z</dcterms:created>
  <dcterms:modified xsi:type="dcterms:W3CDTF">2024-10-17T04:00:06Z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7246BA7ACE0C411193CA1CD92E961BEF_12</vt:lpwstr>
  </property>
  <property fmtid="{D5CDD505-2E9C-101B-9397-08002B2CF9AE}" pid="3" name="KSOProductBuildVer">
    <vt:lpwstr>2052-12.1.0.17440</vt:lpwstr>
  </property>
</Properties>
</file>